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90" r:id="rId6"/>
    <p:sldId id="291" r:id="rId7"/>
    <p:sldId id="295" r:id="rId8"/>
    <p:sldId id="297" r:id="rId9"/>
    <p:sldId id="298" r:id="rId10"/>
    <p:sldId id="301" r:id="rId11"/>
    <p:sldId id="288" r:id="rId12"/>
    <p:sldId id="285" r:id="rId13"/>
    <p:sldId id="299" r:id="rId14"/>
    <p:sldId id="30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00" autoAdjust="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1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9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1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1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4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75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89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73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9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5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4C6C7-3234-4A7A-A579-DCC501AEB785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1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3.wmf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3" Type="http://schemas.openxmlformats.org/officeDocument/2006/relationships/image" Target="../media/image780.png"/><Relationship Id="rId7" Type="http://schemas.openxmlformats.org/officeDocument/2006/relationships/image" Target="../media/image82.png"/><Relationship Id="rId2" Type="http://schemas.openxmlformats.org/officeDocument/2006/relationships/image" Target="../media/image77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1.png"/><Relationship Id="rId5" Type="http://schemas.openxmlformats.org/officeDocument/2006/relationships/image" Target="../media/image80.png"/><Relationship Id="rId4" Type="http://schemas.openxmlformats.org/officeDocument/2006/relationships/image" Target="../media/image6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6.png"/><Relationship Id="rId7" Type="http://schemas.openxmlformats.org/officeDocument/2006/relationships/image" Target="../media/image17.png"/><Relationship Id="rId12" Type="http://schemas.openxmlformats.org/officeDocument/2006/relationships/image" Target="../media/image24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2.wmf"/><Relationship Id="rId15" Type="http://schemas.openxmlformats.org/officeDocument/2006/relationships/image" Target="../media/image27.png"/><Relationship Id="rId10" Type="http://schemas.openxmlformats.org/officeDocument/2006/relationships/image" Target="../media/image22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19.png"/><Relationship Id="rId1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5.png"/><Relationship Id="rId26" Type="http://schemas.openxmlformats.org/officeDocument/2006/relationships/image" Target="../media/image31.png"/><Relationship Id="rId3" Type="http://schemas.openxmlformats.org/officeDocument/2006/relationships/image" Target="../media/image21.png"/><Relationship Id="rId21" Type="http://schemas.openxmlformats.org/officeDocument/2006/relationships/image" Target="../media/image43.png"/><Relationship Id="rId7" Type="http://schemas.openxmlformats.org/officeDocument/2006/relationships/image" Target="../media/image28.png"/><Relationship Id="rId17" Type="http://schemas.openxmlformats.org/officeDocument/2006/relationships/image" Target="../media/image30.png"/><Relationship Id="rId25" Type="http://schemas.openxmlformats.org/officeDocument/2006/relationships/image" Target="../media/image47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8.png"/><Relationship Id="rId20" Type="http://schemas.openxmlformats.org/officeDocument/2006/relationships/image" Target="../media/image42.png"/><Relationship Id="rId29" Type="http://schemas.openxmlformats.org/officeDocument/2006/relationships/image" Target="../media/image20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290.png"/><Relationship Id="rId24" Type="http://schemas.openxmlformats.org/officeDocument/2006/relationships/image" Target="../media/image34.png"/><Relationship Id="rId5" Type="http://schemas.openxmlformats.org/officeDocument/2006/relationships/image" Target="../media/image2.wmf"/><Relationship Id="rId15" Type="http://schemas.openxmlformats.org/officeDocument/2006/relationships/image" Target="../media/image37.png"/><Relationship Id="rId23" Type="http://schemas.openxmlformats.org/officeDocument/2006/relationships/image" Target="../media/image45.png"/><Relationship Id="rId28" Type="http://schemas.openxmlformats.org/officeDocument/2006/relationships/image" Target="../media/image3.emf"/><Relationship Id="rId10" Type="http://schemas.openxmlformats.org/officeDocument/2006/relationships/image" Target="../media/image32.png"/><Relationship Id="rId19" Type="http://schemas.openxmlformats.org/officeDocument/2006/relationships/image" Target="../media/image41.png"/><Relationship Id="rId4" Type="http://schemas.openxmlformats.org/officeDocument/2006/relationships/oleObject" Target="../embeddings/oleObject2.bin"/><Relationship Id="rId14" Type="http://schemas.openxmlformats.org/officeDocument/2006/relationships/image" Target="../media/image29.png"/><Relationship Id="rId22" Type="http://schemas.openxmlformats.org/officeDocument/2006/relationships/image" Target="../media/image44.png"/><Relationship Id="rId27" Type="http://schemas.openxmlformats.org/officeDocument/2006/relationships/image" Target="../media/image17.png"/><Relationship Id="rId30" Type="http://schemas.openxmlformats.org/officeDocument/2006/relationships/image" Target="../media/image3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52.png"/><Relationship Id="rId3" Type="http://schemas.openxmlformats.org/officeDocument/2006/relationships/image" Target="../media/image21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0.png"/><Relationship Id="rId11" Type="http://schemas.openxmlformats.org/officeDocument/2006/relationships/image" Target="../media/image50.png"/><Relationship Id="rId5" Type="http://schemas.openxmlformats.org/officeDocument/2006/relationships/image" Target="../media/image2.wmf"/><Relationship Id="rId10" Type="http://schemas.openxmlformats.org/officeDocument/2006/relationships/image" Target="../media/image49.png"/><Relationship Id="rId4" Type="http://schemas.openxmlformats.org/officeDocument/2006/relationships/oleObject" Target="../embeddings/oleObject3.bin"/><Relationship Id="rId9" Type="http://schemas.openxmlformats.org/officeDocument/2006/relationships/image" Target="../media/image3.emf"/><Relationship Id="rId14" Type="http://schemas.openxmlformats.org/officeDocument/2006/relationships/image" Target="../media/image5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8.png"/><Relationship Id="rId3" Type="http://schemas.openxmlformats.org/officeDocument/2006/relationships/image" Target="../media/image21.png"/><Relationship Id="rId7" Type="http://schemas.openxmlformats.org/officeDocument/2006/relationships/image" Target="../media/image54.png"/><Relationship Id="rId12" Type="http://schemas.openxmlformats.org/officeDocument/2006/relationships/image" Target="../media/image57.png"/><Relationship Id="rId17" Type="http://schemas.openxmlformats.org/officeDocument/2006/relationships/image" Target="../media/image36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61.png"/><Relationship Id="rId1" Type="http://schemas.openxmlformats.org/officeDocument/2006/relationships/vmlDrawing" Target="../drawings/vmlDrawing4.vml"/><Relationship Id="rId6" Type="http://schemas.openxmlformats.org/officeDocument/2006/relationships/image" Target="../media/image40.png"/><Relationship Id="rId11" Type="http://schemas.openxmlformats.org/officeDocument/2006/relationships/image" Target="../media/image56.png"/><Relationship Id="rId5" Type="http://schemas.openxmlformats.org/officeDocument/2006/relationships/image" Target="../media/image2.wmf"/><Relationship Id="rId15" Type="http://schemas.openxmlformats.org/officeDocument/2006/relationships/image" Target="../media/image60.png"/><Relationship Id="rId10" Type="http://schemas.openxmlformats.org/officeDocument/2006/relationships/image" Target="../media/image55.png"/><Relationship Id="rId4" Type="http://schemas.openxmlformats.org/officeDocument/2006/relationships/oleObject" Target="../embeddings/oleObject4.bin"/><Relationship Id="rId9" Type="http://schemas.openxmlformats.org/officeDocument/2006/relationships/image" Target="../media/image3.emf"/><Relationship Id="rId14" Type="http://schemas.openxmlformats.org/officeDocument/2006/relationships/image" Target="../media/image5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2788" y="44776"/>
            <a:ext cx="67778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 GIÁO DỤC VÀ ĐÀO TẠO HÀ NỘI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239" y="1249138"/>
            <a:ext cx="1892913" cy="18929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43203" y="3792415"/>
            <a:ext cx="1077698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TRÌNH DẠY HỌC TRÊN TRUYỀN HÌNH</a:t>
            </a:r>
          </a:p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 TOÁN 7</a:t>
            </a:r>
          </a:p>
        </p:txBody>
      </p:sp>
    </p:spTree>
    <p:extLst>
      <p:ext uri="{BB962C8B-B14F-4D97-AF65-F5344CB8AC3E}">
        <p14:creationId xmlns:p14="http://schemas.microsoft.com/office/powerpoint/2010/main" val="386811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18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2925" y="6858000"/>
            <a:ext cx="1568450" cy="137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53629" y="1761475"/>
            <a:ext cx="2525339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Các </a:t>
            </a:r>
            <a:r>
              <a:rPr lang="en-US" b="1" dirty="0" err="1" smtClean="0">
                <a:solidFill>
                  <a:srgbClr val="FFFF00"/>
                </a:solidFill>
              </a:rPr>
              <a:t>cạnh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bằng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nhau</a:t>
            </a:r>
            <a:r>
              <a:rPr lang="en-US" b="1" dirty="0" smtClean="0">
                <a:solidFill>
                  <a:srgbClr val="FFFF00"/>
                </a:solidFill>
              </a:rPr>
              <a:t> (</a:t>
            </a:r>
            <a:r>
              <a:rPr lang="en-US" b="1" dirty="0" err="1" smtClean="0">
                <a:solidFill>
                  <a:srgbClr val="FFFF00"/>
                </a:solidFill>
              </a:rPr>
              <a:t>gt</a:t>
            </a:r>
            <a:r>
              <a:rPr lang="en-US" b="1" dirty="0" smtClean="0">
                <a:solidFill>
                  <a:srgbClr val="FFFF00"/>
                </a:solidFill>
              </a:rPr>
              <a:t>)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2621" y="4048943"/>
            <a:ext cx="2440203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Các </a:t>
            </a:r>
            <a:r>
              <a:rPr lang="en-US" b="1" dirty="0" err="1" smtClean="0"/>
              <a:t>góc</a:t>
            </a:r>
            <a:r>
              <a:rPr lang="en-US" b="1" dirty="0" smtClean="0"/>
              <a:t> </a:t>
            </a:r>
            <a:r>
              <a:rPr lang="en-US" b="1" dirty="0" err="1" smtClean="0"/>
              <a:t>bằng</a:t>
            </a:r>
            <a:r>
              <a:rPr lang="en-US" b="1" dirty="0" smtClean="0"/>
              <a:t> </a:t>
            </a:r>
            <a:r>
              <a:rPr lang="en-US" b="1" dirty="0" err="1" smtClean="0"/>
              <a:t>nhau</a:t>
            </a:r>
            <a:r>
              <a:rPr lang="en-US" b="1" dirty="0" smtClean="0"/>
              <a:t> (</a:t>
            </a:r>
            <a:r>
              <a:rPr lang="en-US" b="1" dirty="0" err="1" smtClean="0"/>
              <a:t>gt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887949" y="1798889"/>
            <a:ext cx="2440203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Các </a:t>
            </a:r>
            <a:r>
              <a:rPr lang="en-US" b="1" dirty="0" err="1" smtClean="0"/>
              <a:t>cạnh</a:t>
            </a:r>
            <a:r>
              <a:rPr lang="en-US" b="1" dirty="0" smtClean="0"/>
              <a:t> </a:t>
            </a:r>
            <a:r>
              <a:rPr lang="en-US" b="1" dirty="0" err="1" smtClean="0"/>
              <a:t>bằng</a:t>
            </a:r>
            <a:r>
              <a:rPr lang="en-US" b="1" dirty="0" smtClean="0"/>
              <a:t> </a:t>
            </a:r>
            <a:r>
              <a:rPr lang="en-US" b="1" dirty="0" err="1" smtClean="0"/>
              <a:t>nhau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4926132" y="4163077"/>
            <a:ext cx="2440203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Các </a:t>
            </a:r>
            <a:r>
              <a:rPr lang="en-US" b="1" dirty="0" err="1" smtClean="0">
                <a:solidFill>
                  <a:srgbClr val="FFFF00"/>
                </a:solidFill>
              </a:rPr>
              <a:t>góc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bằng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nhau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420777" y="706111"/>
            <a:ext cx="2440203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Hai</a:t>
            </a:r>
            <a:r>
              <a:rPr lang="en-US" b="1" dirty="0" smtClean="0">
                <a:solidFill>
                  <a:schemeClr val="bg1"/>
                </a:solidFill>
              </a:rPr>
              <a:t> tam </a:t>
            </a:r>
            <a:r>
              <a:rPr lang="en-US" b="1" dirty="0" err="1" smtClean="0">
                <a:solidFill>
                  <a:schemeClr val="bg1"/>
                </a:solidFill>
              </a:rPr>
              <a:t>giác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bằng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nhau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420776" y="1261286"/>
            <a:ext cx="2440203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Tam </a:t>
            </a:r>
            <a:r>
              <a:rPr lang="en-US" b="1" dirty="0" err="1" smtClean="0"/>
              <a:t>giác</a:t>
            </a:r>
            <a:r>
              <a:rPr lang="en-US" b="1" dirty="0" smtClean="0"/>
              <a:t> </a:t>
            </a:r>
            <a:r>
              <a:rPr lang="en-US" b="1" dirty="0" err="1" smtClean="0"/>
              <a:t>cân</a:t>
            </a:r>
            <a:endParaRPr lang="en-US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8420776" y="1816461"/>
            <a:ext cx="2440203" cy="369332"/>
          </a:xfrm>
          <a:prstGeom prst="rect">
            <a:avLst/>
          </a:prstGeom>
          <a:solidFill>
            <a:srgbClr val="CC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Tam </a:t>
            </a:r>
            <a:r>
              <a:rPr lang="en-US" b="1" dirty="0" err="1" smtClean="0">
                <a:solidFill>
                  <a:schemeClr val="bg1"/>
                </a:solidFill>
              </a:rPr>
              <a:t>giác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đều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419875" y="2338818"/>
            <a:ext cx="3341733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Trung</a:t>
            </a:r>
            <a:r>
              <a:rPr lang="en-US" b="1" dirty="0" smtClean="0"/>
              <a:t> </a:t>
            </a:r>
            <a:r>
              <a:rPr lang="en-US" b="1" dirty="0" err="1" smtClean="0"/>
              <a:t>điểm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đoạn</a:t>
            </a:r>
            <a:r>
              <a:rPr lang="en-US" b="1" dirty="0" smtClean="0"/>
              <a:t> </a:t>
            </a:r>
            <a:r>
              <a:rPr lang="en-US" b="1" dirty="0" err="1" smtClean="0"/>
              <a:t>thẳng</a:t>
            </a:r>
            <a:endParaRPr 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8419875" y="4896969"/>
            <a:ext cx="2807225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Hai</a:t>
            </a:r>
            <a:r>
              <a:rPr lang="en-US" b="1" dirty="0" smtClean="0"/>
              <a:t> </a:t>
            </a:r>
            <a:r>
              <a:rPr lang="en-US" b="1" dirty="0" err="1" smtClean="0"/>
              <a:t>đường</a:t>
            </a:r>
            <a:r>
              <a:rPr lang="en-US" b="1" dirty="0" smtClean="0"/>
              <a:t> </a:t>
            </a:r>
            <a:r>
              <a:rPr lang="en-US" b="1" dirty="0" err="1" smtClean="0"/>
              <a:t>thẳng</a:t>
            </a:r>
            <a:r>
              <a:rPr lang="en-US" b="1" dirty="0" smtClean="0"/>
              <a:t> song </a:t>
            </a:r>
            <a:r>
              <a:rPr lang="en-US" b="1" dirty="0" err="1" smtClean="0"/>
              <a:t>song</a:t>
            </a:r>
            <a:endParaRPr lang="en-US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8425737" y="5479875"/>
            <a:ext cx="271975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Tia </a:t>
            </a:r>
            <a:r>
              <a:rPr lang="en-US" b="1" dirty="0" err="1" smtClean="0"/>
              <a:t>phân</a:t>
            </a:r>
            <a:r>
              <a:rPr lang="en-US" b="1" dirty="0" smtClean="0"/>
              <a:t> </a:t>
            </a:r>
            <a:r>
              <a:rPr lang="en-US" b="1" dirty="0" err="1" smtClean="0"/>
              <a:t>giác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góc</a:t>
            </a:r>
            <a:endParaRPr lang="en-US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8420776" y="3232861"/>
            <a:ext cx="2440203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Hai</a:t>
            </a:r>
            <a:r>
              <a:rPr lang="en-US" b="1" dirty="0" smtClean="0">
                <a:solidFill>
                  <a:schemeClr val="bg1"/>
                </a:solidFill>
              </a:rPr>
              <a:t> tam </a:t>
            </a:r>
            <a:r>
              <a:rPr lang="en-US" b="1" dirty="0" err="1" smtClean="0">
                <a:solidFill>
                  <a:schemeClr val="bg1"/>
                </a:solidFill>
              </a:rPr>
              <a:t>giác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bằng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nhau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420776" y="3793745"/>
            <a:ext cx="2440203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Tam </a:t>
            </a:r>
            <a:r>
              <a:rPr lang="en-US" b="1" dirty="0" err="1" smtClean="0"/>
              <a:t>giác</a:t>
            </a:r>
            <a:r>
              <a:rPr lang="en-US" b="1" dirty="0" smtClean="0"/>
              <a:t> </a:t>
            </a:r>
            <a:r>
              <a:rPr lang="en-US" b="1" dirty="0" err="1" smtClean="0"/>
              <a:t>cân</a:t>
            </a:r>
            <a:endParaRPr lang="en-US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8419875" y="4353033"/>
            <a:ext cx="2440203" cy="369332"/>
          </a:xfrm>
          <a:prstGeom prst="rect">
            <a:avLst/>
          </a:prstGeom>
          <a:solidFill>
            <a:srgbClr val="CC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Tam </a:t>
            </a:r>
            <a:r>
              <a:rPr lang="en-US" b="1" dirty="0" err="1" smtClean="0">
                <a:solidFill>
                  <a:schemeClr val="bg1"/>
                </a:solidFill>
              </a:rPr>
              <a:t>giác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đều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085618" y="2155781"/>
            <a:ext cx="549509" cy="461226"/>
          </a:xfrm>
          <a:prstGeom prst="straightConnector1">
            <a:avLst/>
          </a:prstGeom>
          <a:ln w="1016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7331594" y="2019618"/>
            <a:ext cx="939753" cy="2931"/>
          </a:xfrm>
          <a:prstGeom prst="straightConnector1">
            <a:avLst/>
          </a:prstGeom>
          <a:ln w="1016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2976121" y="3473406"/>
            <a:ext cx="511069" cy="586992"/>
          </a:xfrm>
          <a:prstGeom prst="straightConnector1">
            <a:avLst/>
          </a:prstGeom>
          <a:ln w="1016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38" idx="3"/>
          </p:cNvCxnSpPr>
          <p:nvPr/>
        </p:nvCxnSpPr>
        <p:spPr>
          <a:xfrm flipV="1">
            <a:off x="7328152" y="922766"/>
            <a:ext cx="902431" cy="1060789"/>
          </a:xfrm>
          <a:prstGeom prst="straightConnector1">
            <a:avLst/>
          </a:prstGeom>
          <a:ln w="1016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4798704" y="2137213"/>
            <a:ext cx="512454" cy="531520"/>
          </a:xfrm>
          <a:prstGeom prst="straightConnector1">
            <a:avLst/>
          </a:prstGeom>
          <a:ln w="1016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38" idx="3"/>
          </p:cNvCxnSpPr>
          <p:nvPr/>
        </p:nvCxnSpPr>
        <p:spPr>
          <a:xfrm flipV="1">
            <a:off x="7328152" y="1408385"/>
            <a:ext cx="980396" cy="575170"/>
          </a:xfrm>
          <a:prstGeom prst="straightConnector1">
            <a:avLst/>
          </a:prstGeom>
          <a:ln w="1016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4821557" y="3526032"/>
            <a:ext cx="381183" cy="644598"/>
          </a:xfrm>
          <a:prstGeom prst="straightConnector1">
            <a:avLst/>
          </a:prstGeom>
          <a:ln w="1016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7313704" y="2072445"/>
            <a:ext cx="957643" cy="403612"/>
          </a:xfrm>
          <a:prstGeom prst="straightConnector1">
            <a:avLst/>
          </a:prstGeom>
          <a:ln w="1016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7392880" y="4392786"/>
            <a:ext cx="951379" cy="138027"/>
          </a:xfrm>
          <a:prstGeom prst="straightConnector1">
            <a:avLst/>
          </a:prstGeom>
          <a:ln w="1016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7372013" y="3325784"/>
            <a:ext cx="988909" cy="999089"/>
          </a:xfrm>
          <a:prstGeom prst="straightConnector1">
            <a:avLst/>
          </a:prstGeom>
          <a:ln w="1016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7373869" y="3856911"/>
            <a:ext cx="1091723" cy="496122"/>
          </a:xfrm>
          <a:prstGeom prst="straightConnector1">
            <a:avLst/>
          </a:prstGeom>
          <a:ln w="1016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7366335" y="4391450"/>
            <a:ext cx="978825" cy="1316798"/>
          </a:xfrm>
          <a:prstGeom prst="straightConnector1">
            <a:avLst/>
          </a:prstGeom>
          <a:ln w="1016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39" idx="3"/>
            <a:endCxn id="44" idx="1"/>
          </p:cNvCxnSpPr>
          <p:nvPr/>
        </p:nvCxnSpPr>
        <p:spPr>
          <a:xfrm>
            <a:off x="7366335" y="4347743"/>
            <a:ext cx="1053540" cy="733892"/>
          </a:xfrm>
          <a:prstGeom prst="straightConnector1">
            <a:avLst/>
          </a:prstGeom>
          <a:ln w="1016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Isosceles Triangle 74"/>
          <p:cNvSpPr/>
          <p:nvPr/>
        </p:nvSpPr>
        <p:spPr>
          <a:xfrm>
            <a:off x="2931814" y="1998767"/>
            <a:ext cx="2486891" cy="1474639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Hai</a:t>
            </a:r>
            <a:r>
              <a:rPr lang="en-US" sz="2000" b="1" dirty="0" smtClean="0">
                <a:solidFill>
                  <a:schemeClr val="bg1"/>
                </a:solidFill>
              </a:rPr>
              <a:t> tam </a:t>
            </a:r>
            <a:r>
              <a:rPr lang="en-US" sz="2000" b="1" dirty="0" err="1" smtClean="0">
                <a:solidFill>
                  <a:schemeClr val="bg1"/>
                </a:solidFill>
              </a:rPr>
              <a:t>giác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bằng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nhau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70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6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8" grpId="0" animBg="1"/>
      <p:bldP spid="49" grpId="0" animBg="1"/>
      <p:bldP spid="5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72278" y="101017"/>
            <a:ext cx="401975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III. Bài tập về nhà và dặn dò</a:t>
            </a:r>
            <a:endParaRPr lang="en-US" sz="2600" b="1" noProof="1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590" y="2872988"/>
            <a:ext cx="56218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Tiết sau:</a:t>
            </a:r>
            <a:r>
              <a:rPr lang="en-US" sz="2600" noProof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Khái niệm về biểu thức đại </a:t>
            </a:r>
            <a:r>
              <a:rPr lang="en-US" sz="2600" noProof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số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3590" y="780107"/>
                <a:ext cx="10056151" cy="20928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600" b="1" noProof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BTVN</a:t>
                </a:r>
              </a:p>
              <a:p>
                <a:r>
                  <a:rPr lang="en-US" sz="2600" b="1" noProof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Bài toán 4. </a:t>
                </a:r>
                <a:r>
                  <a:rPr lang="en-US" sz="26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Cho tam giác BFC cân tại B. Kẻ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FE</m:t>
                    </m:r>
                    <m: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⊥</m:t>
                    </m:r>
                    <m:r>
                      <m:rPr>
                        <m:sty m:val="p"/>
                      </m:rP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BC</m:t>
                    </m:r>
                  </m:oMath>
                </a14:m>
                <a:r>
                  <a:rPr lang="en-US" sz="26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tại E,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CA</m:t>
                    </m:r>
                    <m: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⊥</m:t>
                    </m:r>
                    <m:r>
                      <m:rPr>
                        <m:sty m:val="p"/>
                      </m:rP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BF</m:t>
                    </m:r>
                  </m:oMath>
                </a14:m>
                <a:r>
                  <a:rPr lang="en-US" sz="26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tại A.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sz="26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Chứng minh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ΔBEF</m:t>
                    </m:r>
                    <m: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ΔBAC</m:t>
                    </m:r>
                  </m:oMath>
                </a14:m>
                <a:r>
                  <a:rPr lang="en-US" sz="26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.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sz="26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FE cắt CA tại D. Chứng minh BD là tia phân giác của góc ABC.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sz="26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Gọi M là trung điểm của FC. Chứng minh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BM</m:t>
                    </m:r>
                    <m: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⊥</m:t>
                    </m:r>
                    <m:r>
                      <m:rPr>
                        <m:sty m:val="p"/>
                      </m:rP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AE</m:t>
                    </m:r>
                    <m: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en-US" sz="2600" noProof="1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590" y="780107"/>
                <a:ext cx="10056151" cy="2092881"/>
              </a:xfrm>
              <a:prstGeom prst="rect">
                <a:avLst/>
              </a:prstGeom>
              <a:blipFill rotWithShape="0">
                <a:blip r:embed="rId2"/>
                <a:stretch>
                  <a:fillRect l="-1092" t="-2624" r="-182" b="-641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361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50073" y="3327740"/>
            <a:ext cx="82554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XIN CHÀO VÀ HẸN GẶP LẠI CÁC EM</a:t>
            </a:r>
            <a:endParaRPr lang="en-US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9610" y="1952775"/>
            <a:ext cx="78963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BUỔI HỌC ĐẾN ĐÂY LÀ KẾT THÚC</a:t>
            </a:r>
          </a:p>
        </p:txBody>
      </p:sp>
    </p:spTree>
    <p:extLst>
      <p:ext uri="{BB962C8B-B14F-4D97-AF65-F5344CB8AC3E}">
        <p14:creationId xmlns:p14="http://schemas.microsoft.com/office/powerpoint/2010/main" val="363466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72278" y="101017"/>
                <a:ext cx="10056151" cy="20928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600" b="1" noProof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Bài toán 4. </a:t>
                </a:r>
                <a:r>
                  <a:rPr lang="en-US" sz="26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Cho tam giác BFC cân tại B. Kẻ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FE</m:t>
                    </m:r>
                    <m: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⊥</m:t>
                    </m:r>
                    <m:r>
                      <m:rPr>
                        <m:sty m:val="p"/>
                      </m:rP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BC</m:t>
                    </m:r>
                  </m:oMath>
                </a14:m>
                <a:r>
                  <a:rPr lang="en-US" sz="26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tại E,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CA</m:t>
                    </m:r>
                    <m: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⊥</m:t>
                    </m:r>
                    <m:r>
                      <m:rPr>
                        <m:sty m:val="p"/>
                      </m:rP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BF</m:t>
                    </m:r>
                  </m:oMath>
                </a14:m>
                <a:r>
                  <a:rPr lang="en-US" sz="26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tại A.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sz="26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Chứng minh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ΔBEF</m:t>
                    </m:r>
                    <m: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ΔBAC</m:t>
                    </m:r>
                  </m:oMath>
                </a14:m>
                <a:r>
                  <a:rPr lang="en-US" sz="26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.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sz="26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FE cắt CA tại D.Chứng minh BD là phân giác của góc ABC.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sz="26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Gọi M là trung điểm của FC. Chứng minh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BM</m:t>
                    </m:r>
                    <m: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⊥</m:t>
                    </m:r>
                    <m:r>
                      <m:rPr>
                        <m:sty m:val="p"/>
                      </m:rP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AE</m:t>
                    </m:r>
                    <m: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en-US" sz="260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endParaRPr lang="en-US" sz="2600" noProof="1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278" y="101017"/>
                <a:ext cx="10056151" cy="2092881"/>
              </a:xfrm>
              <a:prstGeom prst="rect">
                <a:avLst/>
              </a:prstGeom>
              <a:blipFill rotWithShape="0">
                <a:blip r:embed="rId3"/>
                <a:stretch>
                  <a:fillRect l="-1091" t="-2915" r="-12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0583290"/>
              </p:ext>
            </p:extLst>
          </p:nvPr>
        </p:nvGraphicFramePr>
        <p:xfrm>
          <a:off x="4394200" y="2362200"/>
          <a:ext cx="914400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Equation" r:id="rId4" imgW="914400" imgH="302400" progId="Equation.DSMT4">
                  <p:embed/>
                </p:oleObj>
              </mc:Choice>
              <mc:Fallback>
                <p:oleObj name="Equation" r:id="rId4" imgW="914400" imgH="30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301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795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172278" y="101017"/>
            <a:ext cx="172540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Bài toán 4. </a:t>
            </a:r>
            <a:endParaRPr lang="en-US" sz="2600" noProof="1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40933" y="3451002"/>
              <a:ext cx="3270488" cy="266071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7878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2712610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</a:tblGrid>
                  <a:tr h="10192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i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GT</a:t>
                          </a:r>
                          <a:endParaRPr lang="en-US" sz="1800" i="0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ΔBFC</m:t>
                              </m:r>
                            </m:oMath>
                          </a14:m>
                          <a:r>
                            <a:rPr lang="en-US" sz="1800" b="0" i="0" baseline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cân tại B</a:t>
                          </a:r>
                        </a:p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FE</m:t>
                              </m:r>
                              <m:r>
                                <a:rPr lang="en-US" sz="1800" b="0" i="0" noProof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⊥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BC</m:t>
                              </m:r>
                            </m:oMath>
                          </a14:m>
                          <a:r>
                            <a:rPr lang="en-US" sz="1800" b="0" i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tại</a:t>
                          </a:r>
                          <a:r>
                            <a:rPr lang="en-US" sz="1800" b="0" i="0" baseline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E</a:t>
                          </a:r>
                        </a:p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b="0" i="0" baseline="0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CA</m:t>
                              </m:r>
                              <m:r>
                                <a:rPr lang="en-US" sz="1800" b="0" i="0" baseline="0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⊥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baseline="0" noProof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BF</m:t>
                              </m:r>
                            </m:oMath>
                          </a14:m>
                          <a:r>
                            <a:rPr lang="en-US" sz="1800" b="0" i="0" baseline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tại A</a:t>
                          </a:r>
                        </a:p>
                        <a:p>
                          <a:pPr algn="l"/>
                          <a:r>
                            <a:rPr lang="en-US" sz="1800" b="0" i="0" baseline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c) M là trung điểm của FC</a:t>
                          </a:r>
                          <a:endParaRPr lang="en-US" sz="1800" b="0" i="0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KL</a:t>
                          </a:r>
                          <a:endParaRPr lang="en-US" sz="1800" b="1" i="0" noProof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indent="-457200" algn="l">
                            <a:buAutoNum type="alphaLcParenR"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ΔBEF</m:t>
                              </m:r>
                              <m: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ΔBAC</m:t>
                              </m:r>
                            </m:oMath>
                          </a14:m>
                          <a:endParaRPr lang="en-US" sz="18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457200" indent="-457200" algn="l">
                            <a:buAutoNum type="alphaLcParenR"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BD</m:t>
                              </m:r>
                            </m:oMath>
                          </a14:m>
                          <a:r>
                            <a:rPr lang="en-US" sz="18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là</a:t>
                          </a:r>
                          <a:r>
                            <a:rPr lang="en-US" sz="1800" b="0" i="0" baseline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tia phân giác của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sz="1800" b="0" i="1" baseline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800" b="0" i="0" baseline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ABC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800" b="0" i="0" baseline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</a:t>
                          </a:r>
                        </a:p>
                        <a:p>
                          <a:pPr marL="457200" indent="-457200" algn="l">
                            <a:buAutoNum type="alphaLcParenR"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BM</m:t>
                              </m:r>
                              <m: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⊥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AE</m:t>
                              </m:r>
                              <m: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</m:oMath>
                          </a14:m>
                          <a:endParaRPr lang="en-US" sz="18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457200" indent="-457200" algn="ctr">
                            <a:buAutoNum type="alphaLcParenR" startAt="3"/>
                          </a:pPr>
                          <a:endParaRPr lang="en-US" sz="1800" i="0" noProof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40933" y="3451002"/>
              <a:ext cx="3270488" cy="266071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7878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0"/>
                        </a:ext>
                      </a:extLst>
                    </a:gridCol>
                    <a:gridCol w="271261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1"/>
                        </a:ext>
                      </a:extLst>
                    </a:gridCol>
                  </a:tblGrid>
                  <a:tr h="11887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i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GT</a:t>
                          </a:r>
                          <a:endParaRPr lang="en-US" sz="1800" i="0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vi-VN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0628" t="-3077" r="-224" b="-1246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0"/>
                      </a:ext>
                    </a:extLst>
                  </a:tr>
                  <a:tr h="147199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KL</a:t>
                          </a:r>
                          <a:endParaRPr lang="en-US" sz="1800" b="1" i="0" noProof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vi-VN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0628" t="-83058" r="-224" b="-4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Rectangle 5"/>
          <p:cNvSpPr/>
          <p:nvPr/>
        </p:nvSpPr>
        <p:spPr>
          <a:xfrm flipH="1">
            <a:off x="3258478" y="250405"/>
            <a:ext cx="52943" cy="64079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b="1" dirty="0"/>
          </a:p>
        </p:txBody>
      </p:sp>
      <p:sp>
        <p:nvSpPr>
          <p:cNvPr id="7" name="Rectangle 6"/>
          <p:cNvSpPr/>
          <p:nvPr/>
        </p:nvSpPr>
        <p:spPr>
          <a:xfrm flipH="1">
            <a:off x="8184483" y="250405"/>
            <a:ext cx="52943" cy="64079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90109" y="20208"/>
            <a:ext cx="891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Giải</a:t>
            </a:r>
            <a:endParaRPr lang="vi-VN" sz="2000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350700" y="404251"/>
                <a:ext cx="408733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a)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Chứng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minh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ΔBEF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ΔBAC</m:t>
                    </m:r>
                  </m:oMath>
                </a14:m>
                <a:endParaRPr lang="en-US" sz="2000" dirty="0" smtClean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endParaRPr lang="vi-VN" sz="2000" dirty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0700" y="404251"/>
                <a:ext cx="4087330" cy="707886"/>
              </a:xfrm>
              <a:prstGeom prst="rect">
                <a:avLst/>
              </a:prstGeom>
              <a:blipFill rotWithShape="0">
                <a:blip r:embed="rId3"/>
                <a:stretch>
                  <a:fillRect l="-1642" t="-431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278" y="593460"/>
            <a:ext cx="2812481" cy="276926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420110" y="784680"/>
                <a:ext cx="4652024" cy="11994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Ta có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ΔBFC</m:t>
                    </m:r>
                  </m:oMath>
                </a14:m>
                <a:r>
                  <a:rPr lang="en-US" sz="2000" b="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cân tại B </a:t>
                </a:r>
                <a:endParaRPr lang="en-US" sz="2000" b="0" i="1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000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b="0" i="1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BF</m:t>
                              </m:r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BC</m:t>
                              </m:r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en-US" sz="2000" b="0" i="1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t</m:t>
                                  </m:r>
                                  <m: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í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nh</m:t>
                                  </m:r>
                                  <m: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 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ch</m:t>
                                  </m:r>
                                  <m: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ấ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t</m:t>
                                  </m:r>
                                </m:e>
                              </m:d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sz="2000" b="0" i="1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BFC</m:t>
                                  </m:r>
                                </m:e>
                              </m:acc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2000" b="0" i="1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BCF</m:t>
                                  </m:r>
                                </m:e>
                              </m:acc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en-US" sz="2000" b="0" i="1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t</m:t>
                                  </m:r>
                                  <m: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í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nh</m:t>
                                  </m:r>
                                  <m: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ch</m:t>
                                  </m:r>
                                  <m: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ấ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t</m:t>
                                  </m:r>
                                </m:e>
                              </m:d>
                            </m:e>
                          </m:eqArr>
                        </m:e>
                      </m:d>
                    </m:oMath>
                  </m:oMathPara>
                </a14:m>
                <a:endParaRPr lang="en-US" sz="2000" b="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0110" y="784680"/>
                <a:ext cx="4652024" cy="1199496"/>
              </a:xfrm>
              <a:prstGeom prst="rect">
                <a:avLst/>
              </a:prstGeom>
              <a:blipFill rotWithShape="0">
                <a:blip r:embed="rId5"/>
                <a:stretch>
                  <a:fillRect l="-1311" t="-306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425924" y="1927991"/>
                <a:ext cx="4754899" cy="20023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000" noProof="1" smtClean="0">
                    <a:solidFill>
                      <a:prstClr val="white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Xét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ΔBEF</m:t>
                    </m:r>
                  </m:oMath>
                </a14:m>
                <a:r>
                  <a:rPr lang="en-US" sz="2000" noProof="1" smtClean="0">
                    <a:solidFill>
                      <a:prstClr val="white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và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ΔBAC</m:t>
                    </m:r>
                  </m:oMath>
                </a14:m>
                <a:r>
                  <a:rPr lang="en-US" sz="2000" noProof="1" smtClean="0">
                    <a:solidFill>
                      <a:prstClr val="white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có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US" sz="2000" i="1" noProof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i="1" noProof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eqArrPr>
                            <m:e>
                              <m:acc>
                                <m:accPr>
                                  <m:chr m:val="̂"/>
                                  <m:ctrlPr>
                                    <a:rPr lang="en-US" sz="2000" i="1" noProof="1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i="0" noProof="1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B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EF</m:t>
                                  </m:r>
                                </m:e>
                              </m:acc>
                              <m:r>
                                <a:rPr lang="en-US" sz="2000" i="0" noProof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2000" i="1" noProof="1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i="0" noProof="1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B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AC</m:t>
                                  </m:r>
                                </m:e>
                              </m:acc>
                              <m:r>
                                <a:rPr lang="en-US" sz="2000" i="0" noProof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sz="2000" i="1" noProof="1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0" noProof="1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90</m:t>
                                  </m:r>
                                </m:e>
                                <m:sup>
                                  <m:r>
                                    <a:rPr lang="en-US" sz="2000" i="0" noProof="1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0</m:t>
                                  </m:r>
                                </m:sup>
                              </m:sSup>
                              <m:r>
                                <a:rPr lang="en-US" sz="2000" i="0" noProof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en-US" sz="2000" i="1" noProof="1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FE</m:t>
                                  </m:r>
                                  <m:r>
                                    <a:rPr lang="en-US" sz="2000" i="0" noProof="1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⊥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B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i="0" noProof="1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C</m:t>
                                  </m:r>
                                  <m:r>
                                    <a:rPr lang="en-US" sz="2000" i="0" noProof="1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;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CA</m:t>
                                  </m:r>
                                  <m:r>
                                    <a:rPr lang="en-US" sz="2000" i="0" noProof="1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⊥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i="0" noProof="1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BF</m:t>
                                  </m:r>
                                </m:e>
                              </m:d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BF</m:t>
                              </m:r>
                              <m:r>
                                <a:rPr lang="en-US" sz="2000" b="0" i="0" noProof="1" smtClean="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BC</m:t>
                              </m:r>
                              <m:r>
                                <a:rPr lang="en-US" sz="2000" b="0" i="0" noProof="1" smtClean="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en-US" sz="2000" b="0" i="1" noProof="1" smtClean="0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cmt</m:t>
                                  </m:r>
                                </m:e>
                              </m:d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sz="2000" b="0" i="1" noProof="1" smtClean="0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FBC</m:t>
                                  </m:r>
                                </m:e>
                              </m:acc>
                              <m:r>
                                <a:rPr lang="en-US" sz="2000" b="0" i="0" noProof="1" smtClean="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chung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000" noProof="1">
                  <a:solidFill>
                    <a:prstClr val="white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noProof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en-US" sz="2000" noProof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ΔBEF</m:t>
                      </m:r>
                      <m:r>
                        <a:rPr lang="en-US" sz="2000" noProof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noProof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ΔBAC</m:t>
                      </m:r>
                      <m:d>
                        <m:dPr>
                          <m:ctrlPr>
                            <a:rPr lang="en-US" sz="2000" i="1" noProof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noProof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a:rPr lang="en-US" sz="2000" noProof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ạ</m:t>
                          </m:r>
                          <m:r>
                            <m:rPr>
                              <m:sty m:val="p"/>
                            </m:rPr>
                            <a:rPr lang="en-US" sz="2000" noProof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nh</m:t>
                          </m:r>
                          <m:r>
                            <a:rPr lang="en-US" sz="2000" noProof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noProof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huy</m:t>
                          </m:r>
                          <m:r>
                            <a:rPr lang="en-US" sz="2000" noProof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ề</m:t>
                          </m:r>
                          <m:r>
                            <m:rPr>
                              <m:sty m:val="p"/>
                            </m:rPr>
                            <a:rPr lang="en-US" sz="2000" noProof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n</m:t>
                          </m:r>
                          <m:r>
                            <a:rPr lang="en-US" sz="2000" noProof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sz="2000" noProof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g</m:t>
                          </m:r>
                          <m:r>
                            <a:rPr lang="en-US" sz="2000" noProof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ó</m:t>
                          </m:r>
                          <m:r>
                            <m:rPr>
                              <m:sty m:val="p"/>
                            </m:rPr>
                            <a:rPr lang="en-US" sz="2000" noProof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a:rPr lang="en-US" sz="2000" noProof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noProof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nh</m:t>
                          </m:r>
                          <m:r>
                            <a:rPr lang="en-US" sz="2000" noProof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ọ</m:t>
                          </m:r>
                          <m:r>
                            <m:rPr>
                              <m:sty m:val="p"/>
                            </m:rPr>
                            <a:rPr lang="en-US" sz="2000" noProof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n</m:t>
                          </m:r>
                        </m:e>
                      </m:d>
                    </m:oMath>
                  </m:oMathPara>
                </a14:m>
                <a:endParaRPr lang="en-US" sz="2000" noProof="1" smtClean="0">
                  <a:solidFill>
                    <a:prstClr val="white"/>
                  </a:solidFill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BA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BE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hai</m:t>
                          </m:r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ạ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nh</m:t>
                          </m:r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ươ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ng</m:t>
                          </m:r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ứ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ng</m:t>
                          </m:r>
                        </m:e>
                      </m:d>
                    </m:oMath>
                  </m:oMathPara>
                </a14:m>
                <a:endParaRPr lang="en-US" sz="2000" b="0" dirty="0" smtClean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5924" y="1927991"/>
                <a:ext cx="4754899" cy="2002343"/>
              </a:xfrm>
              <a:prstGeom prst="rect">
                <a:avLst/>
              </a:prstGeom>
              <a:blipFill rotWithShape="0">
                <a:blip r:embed="rId6"/>
                <a:stretch>
                  <a:fillRect l="-1410" t="-1520" b="-212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420110" y="4005911"/>
                <a:ext cx="4986911" cy="410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b)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Chứng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minh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BD</m:t>
                    </m:r>
                  </m:oMath>
                </a14:m>
                <a:r>
                  <a:rPr lang="en-US" sz="20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là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tia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phân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giác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của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ABC</m:t>
                        </m:r>
                      </m:e>
                    </m:acc>
                  </m:oMath>
                </a14:m>
                <a:r>
                  <a:rPr lang="en-US" sz="20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.</a:t>
                </a:r>
                <a:endParaRPr lang="vi-VN" sz="2000" dirty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0110" y="4005911"/>
                <a:ext cx="4986911" cy="410433"/>
              </a:xfrm>
              <a:prstGeom prst="rect">
                <a:avLst/>
              </a:prstGeom>
              <a:blipFill rotWithShape="0">
                <a:blip r:embed="rId7"/>
                <a:stretch>
                  <a:fillRect l="-1222" t="-7463" r="-8924" b="-2537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3420110" y="4416344"/>
                <a:ext cx="4754899" cy="19982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000" noProof="1" smtClean="0">
                    <a:solidFill>
                      <a:prstClr val="white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Xét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ΔBED</m:t>
                    </m:r>
                  </m:oMath>
                </a14:m>
                <a:r>
                  <a:rPr lang="en-US" sz="2000" noProof="1" smtClean="0">
                    <a:solidFill>
                      <a:prstClr val="white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và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ΔBAD</m:t>
                    </m:r>
                  </m:oMath>
                </a14:m>
                <a:r>
                  <a:rPr lang="en-US" sz="2000" noProof="1" smtClean="0">
                    <a:solidFill>
                      <a:prstClr val="white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có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US" sz="2000" i="1" noProof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i="1" noProof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eqArrPr>
                            <m:e>
                              <m:acc>
                                <m:accPr>
                                  <m:chr m:val="̂"/>
                                  <m:ctrlPr>
                                    <a:rPr lang="en-US" sz="2000" i="1" noProof="1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BAD</m:t>
                                  </m:r>
                                </m:e>
                              </m:acc>
                              <m:r>
                                <a:rPr lang="en-US" sz="2000" i="0" noProof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2000" i="1" noProof="1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BED</m:t>
                                  </m:r>
                                </m:e>
                              </m:acc>
                              <m:r>
                                <a:rPr lang="en-US" sz="2000" i="0" noProof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sz="2000" i="1" noProof="1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0" noProof="1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90</m:t>
                                  </m:r>
                                </m:e>
                                <m:sup>
                                  <m:r>
                                    <a:rPr lang="en-US" sz="2000" i="0" noProof="1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0</m:t>
                                  </m:r>
                                </m:sup>
                              </m:sSup>
                              <m:r>
                                <a:rPr lang="en-US" sz="2000" i="0" noProof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en-US" sz="2000" i="1" noProof="1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FE</m:t>
                                  </m:r>
                                  <m:r>
                                    <a:rPr lang="en-US" sz="2000" i="0" noProof="1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⊥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B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i="0" noProof="1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C</m:t>
                                  </m:r>
                                  <m:r>
                                    <a:rPr lang="en-US" sz="2000" i="0" noProof="1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;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CA</m:t>
                                  </m:r>
                                  <m:r>
                                    <a:rPr lang="en-US" sz="2000" i="0" noProof="1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⊥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i="0" noProof="1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BF</m:t>
                                  </m:r>
                                </m:e>
                              </m:d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BD</m:t>
                              </m:r>
                              <m:r>
                                <a:rPr lang="en-US" sz="2000" b="0" i="0" noProof="1" smtClean="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: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c</m:t>
                              </m:r>
                              <m:r>
                                <a:rPr lang="en-US" sz="2000" b="0" i="0" noProof="1" smtClean="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ạ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nh</m:t>
                              </m:r>
                              <m:r>
                                <a:rPr lang="en-US" sz="2000" b="0" i="0" noProof="1" smtClean="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chung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BA</m:t>
                              </m:r>
                              <m:r>
                                <a:rPr lang="en-US" sz="2000" b="0" i="0" noProof="1" smtClean="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BE</m:t>
                              </m:r>
                              <m:r>
                                <a:rPr lang="en-US" sz="2000" b="0" i="0" noProof="1" smtClean="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en-US" sz="2000" b="0" i="1" noProof="1" smtClean="0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cmt</m:t>
                                  </m:r>
                                </m:e>
                              </m:d>
                            </m:e>
                          </m:eqArr>
                        </m:e>
                      </m:d>
                    </m:oMath>
                  </m:oMathPara>
                </a14:m>
                <a:endParaRPr lang="en-US" sz="2000" noProof="1">
                  <a:solidFill>
                    <a:prstClr val="white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0" noProof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en-US" sz="2000" noProof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ΔBED</m:t>
                      </m:r>
                      <m:r>
                        <m:rPr>
                          <m:nor/>
                        </m:rPr>
                        <a:rPr lang="en-US" sz="2000" noProof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noProof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en-US" sz="2000" noProof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à </m:t>
                      </m:r>
                      <m:r>
                        <m:rPr>
                          <m:sty m:val="p"/>
                        </m:rPr>
                        <a:rPr lang="en-US" sz="2000" noProof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ΔBAD</m:t>
                      </m:r>
                    </m:oMath>
                  </m:oMathPara>
                </a14:m>
                <a:endParaRPr lang="en-US" sz="2000" noProof="1" smtClean="0">
                  <a:solidFill>
                    <a:prstClr val="white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i="1" noProof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i="0" noProof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a:rPr lang="en-US" sz="2000" i="0" noProof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ạ</m:t>
                          </m:r>
                          <m:r>
                            <m:rPr>
                              <m:sty m:val="p"/>
                            </m:rPr>
                            <a:rPr lang="en-US" sz="2000" i="0" noProof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nh</m:t>
                          </m:r>
                          <m:r>
                            <a:rPr lang="en-US" sz="2000" i="0" noProof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i="0" noProof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huy</m:t>
                          </m:r>
                          <m:r>
                            <a:rPr lang="en-US" sz="2000" i="0" noProof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ề</m:t>
                          </m:r>
                          <m:r>
                            <m:rPr>
                              <m:sty m:val="p"/>
                            </m:rPr>
                            <a:rPr lang="en-US" sz="2000" i="0" noProof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n</m:t>
                          </m:r>
                          <m:r>
                            <a:rPr lang="en-US" sz="2000" i="0" noProof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a:rPr lang="en-US" sz="2000" b="0" i="0" noProof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ạ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nh</m:t>
                          </m:r>
                          <m:r>
                            <a:rPr lang="en-US" sz="2000" b="0" i="0" noProof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g</m:t>
                          </m:r>
                          <m:r>
                            <a:rPr lang="en-US" sz="2000" b="0" i="0" noProof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ó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a:rPr lang="en-US" sz="2000" b="0" i="0" noProof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vu</m:t>
                          </m:r>
                          <m:r>
                            <a:rPr lang="en-US" sz="2000" b="0" i="0" noProof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ô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ng</m:t>
                          </m:r>
                        </m:e>
                      </m:d>
                    </m:oMath>
                  </m:oMathPara>
                </a14:m>
                <a:endParaRPr lang="vi-VN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0110" y="4416344"/>
                <a:ext cx="4754899" cy="1998239"/>
              </a:xfrm>
              <a:prstGeom prst="rect">
                <a:avLst/>
              </a:prstGeom>
              <a:blipFill rotWithShape="0">
                <a:blip r:embed="rId8"/>
                <a:stretch>
                  <a:fillRect l="-1282" t="-1524" b="-304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054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5" grpId="0"/>
      <p:bldP spid="18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2788" y="44776"/>
            <a:ext cx="67778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 GIÁO DỤC VÀ ĐÀO TẠO HÀ NỘI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9152" y="3233018"/>
            <a:ext cx="10705111" cy="13917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3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 TẬP: </a:t>
            </a:r>
          </a:p>
          <a:p>
            <a:pPr algn="ctr">
              <a:lnSpc>
                <a:spcPct val="150000"/>
              </a:lnSpc>
            </a:pPr>
            <a:r>
              <a:rPr lang="vi-VN" sz="3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 </a:t>
            </a:r>
            <a:r>
              <a:rPr lang="vi-VN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HỢP BẰNG NHAU </a:t>
            </a:r>
            <a:r>
              <a:rPr lang="vi-VN" sz="3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 </a:t>
            </a:r>
            <a:r>
              <a:rPr lang="vi-VN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 GIÁC VUÔNG</a:t>
            </a:r>
            <a:endParaRPr lang="en-US" sz="3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239" y="1249138"/>
            <a:ext cx="1892913" cy="18929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75474" y="5297770"/>
            <a:ext cx="751244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GVGD: NGÔ MINH TUẤN</a:t>
            </a:r>
          </a:p>
          <a:p>
            <a:pPr>
              <a:lnSpc>
                <a:spcPct val="150000"/>
              </a:lnSpc>
            </a:pPr>
            <a:r>
              <a:rPr lang="vi-VN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THCS NGHĨA TÂN, QUẬN CẦU GIẤY</a:t>
            </a:r>
          </a:p>
        </p:txBody>
      </p:sp>
    </p:spTree>
    <p:extLst>
      <p:ext uri="{BB962C8B-B14F-4D97-AF65-F5344CB8AC3E}">
        <p14:creationId xmlns:p14="http://schemas.microsoft.com/office/powerpoint/2010/main" val="23656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33221" y="113671"/>
            <a:ext cx="10943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noProof="1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Bài </a:t>
            </a:r>
            <a:r>
              <a:rPr lang="en-US" b="1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toán 1: </a:t>
            </a:r>
            <a:r>
              <a:rPr lang="en-US" noProof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Bổ sung thêm </a:t>
            </a:r>
            <a:r>
              <a:rPr lang="en-US" noProof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một điều kiện </a:t>
            </a:r>
            <a:r>
              <a:rPr lang="en-US" noProof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để hai tam giác ở mỗi hình sau bằng </a:t>
            </a:r>
            <a:r>
              <a:rPr lang="en-US" noProof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nhau theo trường </a:t>
            </a:r>
            <a:r>
              <a:rPr lang="en-US" noProof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hợp </a:t>
            </a:r>
            <a:r>
              <a:rPr lang="en-US" noProof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tương ứng</a:t>
            </a:r>
            <a:r>
              <a:rPr lang="en-US" noProof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3405040" y="1203479"/>
                <a:ext cx="168828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ΔABC</m:t>
                      </m:r>
                      <m:r>
                        <a:rPr lang="en-US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ΔDEF</m:t>
                      </m:r>
                      <m:r>
                        <a:rPr lang="en-US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0" i="0" noProof="1" smtClean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  <m: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d>
                    </m:oMath>
                  </m:oMathPara>
                </a14:m>
                <a:endParaRPr lang="en-US" noProof="1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5040" y="1203479"/>
                <a:ext cx="1688283" cy="646331"/>
              </a:xfrm>
              <a:prstGeom prst="rect">
                <a:avLst/>
              </a:prstGeom>
              <a:blipFill rotWithShape="0">
                <a:blip r:embed="rId3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3449756" y="2631051"/>
                <a:ext cx="174599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ΔIHK</m:t>
                      </m:r>
                      <m:r>
                        <a:rPr lang="en-US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ΔUVW</m:t>
                      </m:r>
                      <m:r>
                        <a:rPr lang="en-US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0" i="0" noProof="1" smtClean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  <m: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</m:e>
                      </m:d>
                    </m:oMath>
                  </m:oMathPara>
                </a14:m>
                <a:endParaRPr lang="en-US" noProof="1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9756" y="2631051"/>
                <a:ext cx="1745991" cy="646331"/>
              </a:xfrm>
              <a:prstGeom prst="rect">
                <a:avLst/>
              </a:prstGeom>
              <a:blipFill rotWithShape="0">
                <a:blip r:embed="rId4"/>
                <a:stretch>
                  <a:fillRect b="-283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3057406" y="4193534"/>
                <a:ext cx="253069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ΔMNQ</m:t>
                      </m:r>
                      <m:r>
                        <a:rPr lang="en-US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ΔRST</m:t>
                      </m:r>
                      <m:r>
                        <a:rPr lang="en-US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0" i="0" noProof="1" smtClean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ạ</m:t>
                          </m:r>
                          <m:r>
                            <m:rPr>
                              <m:sty m:val="p"/>
                            </m:rP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nh</m:t>
                          </m:r>
                          <m: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huy</m:t>
                          </m:r>
                          <m: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ề</m:t>
                          </m:r>
                          <m:r>
                            <m:rPr>
                              <m:sty m:val="p"/>
                            </m:rP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m:rPr>
                              <m:sty m:val="p"/>
                            </m:rP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  <m: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ó</m:t>
                          </m:r>
                          <m:r>
                            <m:rPr>
                              <m:sty m:val="p"/>
                            </m:rP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nh</m:t>
                          </m:r>
                          <m: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ọ</m:t>
                          </m:r>
                          <m:r>
                            <m:rPr>
                              <m:sty m:val="p"/>
                            </m:rP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</m:d>
                    </m:oMath>
                  </m:oMathPara>
                </a14:m>
                <a:endParaRPr lang="en-US" noProof="1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7406" y="4193534"/>
                <a:ext cx="2530693" cy="646331"/>
              </a:xfrm>
              <a:prstGeom prst="rect">
                <a:avLst/>
              </a:prstGeom>
              <a:blipFill rotWithShape="0">
                <a:blip r:embed="rId5"/>
                <a:stretch>
                  <a:fillRect b="-849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2745623" y="5621106"/>
                <a:ext cx="315426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ΔOPQ</m:t>
                      </m:r>
                      <m:r>
                        <a:rPr lang="en-US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ΔYXZ</m:t>
                      </m:r>
                      <m:r>
                        <a:rPr lang="en-US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0" i="0" noProof="1" smtClean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ạ</m:t>
                          </m:r>
                          <m:r>
                            <m:rPr>
                              <m:sty m:val="p"/>
                            </m:rP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nh</m:t>
                          </m:r>
                          <m: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huy</m:t>
                          </m:r>
                          <m: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ề</m:t>
                          </m:r>
                          <m:r>
                            <m:rPr>
                              <m:sty m:val="p"/>
                            </m:rP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ạ</m:t>
                          </m:r>
                          <m:r>
                            <m:rPr>
                              <m:sty m:val="p"/>
                            </m:rP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nh</m:t>
                          </m:r>
                          <m: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  <m: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ó</m:t>
                          </m:r>
                          <m:r>
                            <m:rPr>
                              <m:sty m:val="p"/>
                            </m:rP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vu</m:t>
                          </m:r>
                          <m: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ô</m:t>
                          </m:r>
                          <m:r>
                            <m:rPr>
                              <m:sty m:val="p"/>
                            </m:rP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ng</m:t>
                          </m:r>
                        </m:e>
                      </m:d>
                    </m:oMath>
                  </m:oMathPara>
                </a14:m>
                <a:endParaRPr lang="en-US" noProof="1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5623" y="5621106"/>
                <a:ext cx="3154261" cy="646331"/>
              </a:xfrm>
              <a:prstGeom prst="rect">
                <a:avLst/>
              </a:prstGeom>
              <a:blipFill rotWithShape="0">
                <a:blip r:embed="rId6"/>
                <a:stretch>
                  <a:fillRect b="-849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utoShape 3"/>
          <p:cNvSpPr>
            <a:spLocks noChangeAspect="1" noChangeArrowheads="1" noTextEdit="1"/>
          </p:cNvSpPr>
          <p:nvPr/>
        </p:nvSpPr>
        <p:spPr bwMode="auto">
          <a:xfrm>
            <a:off x="379413" y="622300"/>
            <a:ext cx="2297112" cy="161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43" name="Freeform 5"/>
          <p:cNvSpPr>
            <a:spLocks/>
          </p:cNvSpPr>
          <p:nvPr/>
        </p:nvSpPr>
        <p:spPr bwMode="auto">
          <a:xfrm>
            <a:off x="1743075" y="1681163"/>
            <a:ext cx="92075" cy="90488"/>
          </a:xfrm>
          <a:custGeom>
            <a:avLst/>
            <a:gdLst>
              <a:gd name="T0" fmla="*/ 0 w 58"/>
              <a:gd name="T1" fmla="*/ 0 h 57"/>
              <a:gd name="T2" fmla="*/ 58 w 58"/>
              <a:gd name="T3" fmla="*/ 0 h 57"/>
              <a:gd name="T4" fmla="*/ 58 w 58"/>
              <a:gd name="T5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57">
                <a:moveTo>
                  <a:pt x="0" y="0"/>
                </a:moveTo>
                <a:lnTo>
                  <a:pt x="58" y="0"/>
                </a:lnTo>
                <a:lnTo>
                  <a:pt x="58" y="57"/>
                </a:lnTo>
              </a:path>
            </a:pathLst>
          </a:custGeom>
          <a:noFill/>
          <a:ln w="3175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44" name="Freeform 6"/>
          <p:cNvSpPr>
            <a:spLocks/>
          </p:cNvSpPr>
          <p:nvPr/>
        </p:nvSpPr>
        <p:spPr bwMode="auto">
          <a:xfrm>
            <a:off x="585788" y="1681163"/>
            <a:ext cx="90487" cy="90488"/>
          </a:xfrm>
          <a:custGeom>
            <a:avLst/>
            <a:gdLst>
              <a:gd name="T0" fmla="*/ 0 w 57"/>
              <a:gd name="T1" fmla="*/ 0 h 57"/>
              <a:gd name="T2" fmla="*/ 57 w 57"/>
              <a:gd name="T3" fmla="*/ 0 h 57"/>
              <a:gd name="T4" fmla="*/ 57 w 57"/>
              <a:gd name="T5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" h="57">
                <a:moveTo>
                  <a:pt x="0" y="0"/>
                </a:moveTo>
                <a:lnTo>
                  <a:pt x="57" y="0"/>
                </a:lnTo>
                <a:lnTo>
                  <a:pt x="57" y="57"/>
                </a:lnTo>
              </a:path>
            </a:pathLst>
          </a:custGeom>
          <a:noFill/>
          <a:ln w="3175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45" name="Line 7"/>
          <p:cNvSpPr>
            <a:spLocks noChangeShapeType="1"/>
          </p:cNvSpPr>
          <p:nvPr/>
        </p:nvSpPr>
        <p:spPr bwMode="auto">
          <a:xfrm>
            <a:off x="585788" y="1771650"/>
            <a:ext cx="708025" cy="0"/>
          </a:xfrm>
          <a:prstGeom prst="line">
            <a:avLst/>
          </a:prstGeom>
          <a:noFill/>
          <a:ln w="1905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46" name="Line 8"/>
          <p:cNvSpPr>
            <a:spLocks noChangeShapeType="1"/>
          </p:cNvSpPr>
          <p:nvPr/>
        </p:nvSpPr>
        <p:spPr bwMode="auto">
          <a:xfrm>
            <a:off x="585788" y="893763"/>
            <a:ext cx="708025" cy="877888"/>
          </a:xfrm>
          <a:prstGeom prst="line">
            <a:avLst/>
          </a:prstGeom>
          <a:noFill/>
          <a:ln w="1905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47" name="Line 9"/>
          <p:cNvSpPr>
            <a:spLocks noChangeShapeType="1"/>
          </p:cNvSpPr>
          <p:nvPr/>
        </p:nvSpPr>
        <p:spPr bwMode="auto">
          <a:xfrm>
            <a:off x="585788" y="893763"/>
            <a:ext cx="0" cy="877888"/>
          </a:xfrm>
          <a:prstGeom prst="line">
            <a:avLst/>
          </a:prstGeom>
          <a:noFill/>
          <a:ln w="1905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48" name="Line 10"/>
          <p:cNvSpPr>
            <a:spLocks noChangeShapeType="1"/>
          </p:cNvSpPr>
          <p:nvPr/>
        </p:nvSpPr>
        <p:spPr bwMode="auto">
          <a:xfrm>
            <a:off x="1743075" y="1771650"/>
            <a:ext cx="708025" cy="0"/>
          </a:xfrm>
          <a:prstGeom prst="line">
            <a:avLst/>
          </a:prstGeom>
          <a:noFill/>
          <a:ln w="1905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49" name="Line 11"/>
          <p:cNvSpPr>
            <a:spLocks noChangeShapeType="1"/>
          </p:cNvSpPr>
          <p:nvPr/>
        </p:nvSpPr>
        <p:spPr bwMode="auto">
          <a:xfrm>
            <a:off x="1743075" y="893763"/>
            <a:ext cx="708025" cy="877888"/>
          </a:xfrm>
          <a:prstGeom prst="line">
            <a:avLst/>
          </a:prstGeom>
          <a:noFill/>
          <a:ln w="1905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0" name="Line 12"/>
          <p:cNvSpPr>
            <a:spLocks noChangeShapeType="1"/>
          </p:cNvSpPr>
          <p:nvPr/>
        </p:nvSpPr>
        <p:spPr bwMode="auto">
          <a:xfrm>
            <a:off x="1743075" y="893763"/>
            <a:ext cx="0" cy="877888"/>
          </a:xfrm>
          <a:prstGeom prst="line">
            <a:avLst/>
          </a:prstGeom>
          <a:noFill/>
          <a:ln w="1905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grpSp>
        <p:nvGrpSpPr>
          <p:cNvPr id="51" name="Group 15"/>
          <p:cNvGrpSpPr>
            <a:grpSpLocks/>
          </p:cNvGrpSpPr>
          <p:nvPr/>
        </p:nvGrpSpPr>
        <p:grpSpPr bwMode="auto">
          <a:xfrm>
            <a:off x="1677988" y="1252538"/>
            <a:ext cx="130175" cy="44450"/>
            <a:chOff x="1057" y="789"/>
            <a:chExt cx="82" cy="28"/>
          </a:xfrm>
        </p:grpSpPr>
        <p:sp>
          <p:nvSpPr>
            <p:cNvPr id="82" name="Line 13"/>
            <p:cNvSpPr>
              <a:spLocks noChangeShapeType="1"/>
            </p:cNvSpPr>
            <p:nvPr/>
          </p:nvSpPr>
          <p:spPr bwMode="auto">
            <a:xfrm>
              <a:off x="1057" y="789"/>
              <a:ext cx="82" cy="0"/>
            </a:xfrm>
            <a:prstGeom prst="line">
              <a:avLst/>
            </a:prstGeom>
            <a:noFill/>
            <a:ln w="31750" cap="flat">
              <a:solidFill>
                <a:srgbClr val="FFF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83" name="Line 14"/>
            <p:cNvSpPr>
              <a:spLocks noChangeShapeType="1"/>
            </p:cNvSpPr>
            <p:nvPr/>
          </p:nvSpPr>
          <p:spPr bwMode="auto">
            <a:xfrm>
              <a:off x="1057" y="817"/>
              <a:ext cx="82" cy="0"/>
            </a:xfrm>
            <a:prstGeom prst="line">
              <a:avLst/>
            </a:prstGeom>
            <a:noFill/>
            <a:ln w="31750" cap="flat">
              <a:solidFill>
                <a:srgbClr val="FFF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</p:grpSp>
      <p:grpSp>
        <p:nvGrpSpPr>
          <p:cNvPr id="52" name="Group 18"/>
          <p:cNvGrpSpPr>
            <a:grpSpLocks/>
          </p:cNvGrpSpPr>
          <p:nvPr/>
        </p:nvGrpSpPr>
        <p:grpSpPr bwMode="auto">
          <a:xfrm>
            <a:off x="520700" y="1271588"/>
            <a:ext cx="130175" cy="44450"/>
            <a:chOff x="328" y="801"/>
            <a:chExt cx="82" cy="28"/>
          </a:xfrm>
        </p:grpSpPr>
        <p:sp>
          <p:nvSpPr>
            <p:cNvPr id="80" name="Line 16"/>
            <p:cNvSpPr>
              <a:spLocks noChangeShapeType="1"/>
            </p:cNvSpPr>
            <p:nvPr/>
          </p:nvSpPr>
          <p:spPr bwMode="auto">
            <a:xfrm>
              <a:off x="328" y="801"/>
              <a:ext cx="82" cy="0"/>
            </a:xfrm>
            <a:prstGeom prst="line">
              <a:avLst/>
            </a:prstGeom>
            <a:noFill/>
            <a:ln w="31750" cap="flat">
              <a:solidFill>
                <a:srgbClr val="FFF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81" name="Line 17"/>
            <p:cNvSpPr>
              <a:spLocks noChangeShapeType="1"/>
            </p:cNvSpPr>
            <p:nvPr/>
          </p:nvSpPr>
          <p:spPr bwMode="auto">
            <a:xfrm>
              <a:off x="328" y="829"/>
              <a:ext cx="82" cy="0"/>
            </a:xfrm>
            <a:prstGeom prst="line">
              <a:avLst/>
            </a:prstGeom>
            <a:noFill/>
            <a:ln w="31750" cap="flat">
              <a:solidFill>
                <a:srgbClr val="FFF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</p:grpSp>
      <p:sp>
        <p:nvSpPr>
          <p:cNvPr id="53" name="Line 19"/>
          <p:cNvSpPr>
            <a:spLocks noChangeShapeType="1"/>
          </p:cNvSpPr>
          <p:nvPr/>
        </p:nvSpPr>
        <p:spPr bwMode="auto">
          <a:xfrm flipV="1">
            <a:off x="2068513" y="1706563"/>
            <a:ext cx="0" cy="130175"/>
          </a:xfrm>
          <a:prstGeom prst="line">
            <a:avLst/>
          </a:prstGeom>
          <a:noFill/>
          <a:ln w="3175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4" name="Line 20"/>
          <p:cNvSpPr>
            <a:spLocks noChangeShapeType="1"/>
          </p:cNvSpPr>
          <p:nvPr/>
        </p:nvSpPr>
        <p:spPr bwMode="auto">
          <a:xfrm flipV="1">
            <a:off x="885825" y="1706563"/>
            <a:ext cx="0" cy="130175"/>
          </a:xfrm>
          <a:prstGeom prst="line">
            <a:avLst/>
          </a:prstGeom>
          <a:noFill/>
          <a:ln w="3175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5" name="Rectangle 21"/>
          <p:cNvSpPr>
            <a:spLocks noChangeArrowheads="1"/>
          </p:cNvSpPr>
          <p:nvPr/>
        </p:nvSpPr>
        <p:spPr bwMode="auto">
          <a:xfrm>
            <a:off x="1279525" y="1976438"/>
            <a:ext cx="560387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13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Hình 1</a:t>
            </a:r>
            <a:endParaRPr kumimoji="0" lang="vi-V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56" name="Group 25"/>
          <p:cNvGrpSpPr>
            <a:grpSpLocks/>
          </p:cNvGrpSpPr>
          <p:nvPr/>
        </p:nvGrpSpPr>
        <p:grpSpPr bwMode="auto">
          <a:xfrm>
            <a:off x="444500" y="1758950"/>
            <a:ext cx="177800" cy="225425"/>
            <a:chOff x="280" y="1108"/>
            <a:chExt cx="112" cy="142"/>
          </a:xfrm>
        </p:grpSpPr>
        <p:sp>
          <p:nvSpPr>
            <p:cNvPr id="77" name="Oval 22"/>
            <p:cNvSpPr>
              <a:spLocks noChangeArrowheads="1"/>
            </p:cNvSpPr>
            <p:nvPr/>
          </p:nvSpPr>
          <p:spPr bwMode="auto">
            <a:xfrm>
              <a:off x="361" y="1108"/>
              <a:ext cx="16" cy="16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78" name="Oval 23"/>
            <p:cNvSpPr>
              <a:spLocks noChangeArrowheads="1"/>
            </p:cNvSpPr>
            <p:nvPr/>
          </p:nvSpPr>
          <p:spPr bwMode="auto">
            <a:xfrm>
              <a:off x="361" y="1108"/>
              <a:ext cx="16" cy="1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79" name="Rectangle 24"/>
            <p:cNvSpPr>
              <a:spLocks noChangeArrowheads="1"/>
            </p:cNvSpPr>
            <p:nvPr/>
          </p:nvSpPr>
          <p:spPr bwMode="auto">
            <a:xfrm>
              <a:off x="280" y="1112"/>
              <a:ext cx="112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2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7" name="Group 29"/>
          <p:cNvGrpSpPr>
            <a:grpSpLocks/>
          </p:cNvGrpSpPr>
          <p:nvPr/>
        </p:nvGrpSpPr>
        <p:grpSpPr bwMode="auto">
          <a:xfrm>
            <a:off x="1279525" y="1758950"/>
            <a:ext cx="230187" cy="225425"/>
            <a:chOff x="806" y="1108"/>
            <a:chExt cx="145" cy="142"/>
          </a:xfrm>
        </p:grpSpPr>
        <p:sp>
          <p:nvSpPr>
            <p:cNvPr id="74" name="Oval 26"/>
            <p:cNvSpPr>
              <a:spLocks noChangeArrowheads="1"/>
            </p:cNvSpPr>
            <p:nvPr/>
          </p:nvSpPr>
          <p:spPr bwMode="auto">
            <a:xfrm>
              <a:off x="806" y="1108"/>
              <a:ext cx="17" cy="16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75" name="Oval 27"/>
            <p:cNvSpPr>
              <a:spLocks noChangeArrowheads="1"/>
            </p:cNvSpPr>
            <p:nvPr/>
          </p:nvSpPr>
          <p:spPr bwMode="auto">
            <a:xfrm>
              <a:off x="806" y="1108"/>
              <a:ext cx="17" cy="1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76" name="Rectangle 28"/>
            <p:cNvSpPr>
              <a:spLocks noChangeArrowheads="1"/>
            </p:cNvSpPr>
            <p:nvPr/>
          </p:nvSpPr>
          <p:spPr bwMode="auto">
            <a:xfrm>
              <a:off x="839" y="1112"/>
              <a:ext cx="112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2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C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8" name="Group 33"/>
          <p:cNvGrpSpPr>
            <a:grpSpLocks/>
          </p:cNvGrpSpPr>
          <p:nvPr/>
        </p:nvGrpSpPr>
        <p:grpSpPr bwMode="auto">
          <a:xfrm>
            <a:off x="2438400" y="1731963"/>
            <a:ext cx="228600" cy="219075"/>
            <a:chOff x="1536" y="1091"/>
            <a:chExt cx="144" cy="138"/>
          </a:xfrm>
        </p:grpSpPr>
        <p:sp>
          <p:nvSpPr>
            <p:cNvPr id="71" name="Oval 30"/>
            <p:cNvSpPr>
              <a:spLocks noChangeArrowheads="1"/>
            </p:cNvSpPr>
            <p:nvPr/>
          </p:nvSpPr>
          <p:spPr bwMode="auto">
            <a:xfrm>
              <a:off x="1536" y="1108"/>
              <a:ext cx="16" cy="16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72" name="Oval 31"/>
            <p:cNvSpPr>
              <a:spLocks noChangeArrowheads="1"/>
            </p:cNvSpPr>
            <p:nvPr/>
          </p:nvSpPr>
          <p:spPr bwMode="auto">
            <a:xfrm>
              <a:off x="1536" y="1108"/>
              <a:ext cx="16" cy="1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73" name="Rectangle 32"/>
            <p:cNvSpPr>
              <a:spLocks noChangeArrowheads="1"/>
            </p:cNvSpPr>
            <p:nvPr/>
          </p:nvSpPr>
          <p:spPr bwMode="auto">
            <a:xfrm>
              <a:off x="1568" y="1091"/>
              <a:ext cx="112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2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F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9" name="Group 37"/>
          <p:cNvGrpSpPr>
            <a:grpSpLocks/>
          </p:cNvGrpSpPr>
          <p:nvPr/>
        </p:nvGrpSpPr>
        <p:grpSpPr bwMode="auto">
          <a:xfrm>
            <a:off x="1595438" y="1758950"/>
            <a:ext cx="187325" cy="225425"/>
            <a:chOff x="1005" y="1108"/>
            <a:chExt cx="118" cy="142"/>
          </a:xfrm>
        </p:grpSpPr>
        <p:sp>
          <p:nvSpPr>
            <p:cNvPr id="68" name="Oval 34"/>
            <p:cNvSpPr>
              <a:spLocks noChangeArrowheads="1"/>
            </p:cNvSpPr>
            <p:nvPr/>
          </p:nvSpPr>
          <p:spPr bwMode="auto">
            <a:xfrm>
              <a:off x="1090" y="1108"/>
              <a:ext cx="16" cy="16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69" name="Oval 35"/>
            <p:cNvSpPr>
              <a:spLocks noChangeArrowheads="1"/>
            </p:cNvSpPr>
            <p:nvPr/>
          </p:nvSpPr>
          <p:spPr bwMode="auto">
            <a:xfrm>
              <a:off x="1090" y="1108"/>
              <a:ext cx="16" cy="1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70" name="Rectangle 36"/>
            <p:cNvSpPr>
              <a:spLocks noChangeArrowheads="1"/>
            </p:cNvSpPr>
            <p:nvPr/>
          </p:nvSpPr>
          <p:spPr bwMode="auto">
            <a:xfrm>
              <a:off x="1005" y="1112"/>
              <a:ext cx="11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2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D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60" name="Group 41"/>
          <p:cNvGrpSpPr>
            <a:grpSpLocks/>
          </p:cNvGrpSpPr>
          <p:nvPr/>
        </p:nvGrpSpPr>
        <p:grpSpPr bwMode="auto">
          <a:xfrm>
            <a:off x="488950" y="687388"/>
            <a:ext cx="177800" cy="219075"/>
            <a:chOff x="308" y="433"/>
            <a:chExt cx="112" cy="138"/>
          </a:xfrm>
        </p:grpSpPr>
        <p:sp>
          <p:nvSpPr>
            <p:cNvPr id="65" name="Oval 38"/>
            <p:cNvSpPr>
              <a:spLocks noChangeArrowheads="1"/>
            </p:cNvSpPr>
            <p:nvPr/>
          </p:nvSpPr>
          <p:spPr bwMode="auto">
            <a:xfrm>
              <a:off x="361" y="555"/>
              <a:ext cx="16" cy="16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66" name="Oval 39"/>
            <p:cNvSpPr>
              <a:spLocks noChangeArrowheads="1"/>
            </p:cNvSpPr>
            <p:nvPr/>
          </p:nvSpPr>
          <p:spPr bwMode="auto">
            <a:xfrm>
              <a:off x="361" y="555"/>
              <a:ext cx="16" cy="1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67" name="Rectangle 40"/>
            <p:cNvSpPr>
              <a:spLocks noChangeArrowheads="1"/>
            </p:cNvSpPr>
            <p:nvPr/>
          </p:nvSpPr>
          <p:spPr bwMode="auto">
            <a:xfrm>
              <a:off x="308" y="433"/>
              <a:ext cx="112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2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61" name="Group 45"/>
          <p:cNvGrpSpPr>
            <a:grpSpLocks/>
          </p:cNvGrpSpPr>
          <p:nvPr/>
        </p:nvGrpSpPr>
        <p:grpSpPr bwMode="auto">
          <a:xfrm>
            <a:off x="1646238" y="687388"/>
            <a:ext cx="177800" cy="219075"/>
            <a:chOff x="1037" y="433"/>
            <a:chExt cx="112" cy="138"/>
          </a:xfrm>
        </p:grpSpPr>
        <p:sp>
          <p:nvSpPr>
            <p:cNvPr id="62" name="Oval 42"/>
            <p:cNvSpPr>
              <a:spLocks noChangeArrowheads="1"/>
            </p:cNvSpPr>
            <p:nvPr/>
          </p:nvSpPr>
          <p:spPr bwMode="auto">
            <a:xfrm>
              <a:off x="1090" y="555"/>
              <a:ext cx="16" cy="16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63" name="Oval 43"/>
            <p:cNvSpPr>
              <a:spLocks noChangeArrowheads="1"/>
            </p:cNvSpPr>
            <p:nvPr/>
          </p:nvSpPr>
          <p:spPr bwMode="auto">
            <a:xfrm>
              <a:off x="1090" y="555"/>
              <a:ext cx="16" cy="1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64" name="Rectangle 44"/>
            <p:cNvSpPr>
              <a:spLocks noChangeArrowheads="1"/>
            </p:cNvSpPr>
            <p:nvPr/>
          </p:nvSpPr>
          <p:spPr bwMode="auto">
            <a:xfrm>
              <a:off x="1037" y="433"/>
              <a:ext cx="112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2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E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6215268" y="951507"/>
            <a:ext cx="54529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noProof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Trường hợp 1: Nếu </a:t>
            </a:r>
            <a:r>
              <a:rPr lang="en-US" noProof="1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hai cạnh góc vuông </a:t>
            </a:r>
            <a:r>
              <a:rPr lang="en-US" noProof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của tam giác vuông này lần lượt bằng </a:t>
            </a:r>
            <a:r>
              <a:rPr lang="en-US" noProof="1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hai cạnh góc vuông </a:t>
            </a:r>
            <a:r>
              <a:rPr lang="en-US" noProof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của tam giác vuông kia thì hai tam giác đó bằng </a:t>
            </a:r>
            <a:r>
              <a:rPr lang="en-US" noProof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nhau.</a:t>
            </a:r>
            <a:endParaRPr lang="en-US" noProof="1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215268" y="2354051"/>
            <a:ext cx="54529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noProof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Trường hợp 2: Nếu </a:t>
            </a:r>
            <a:r>
              <a:rPr lang="en-US" noProof="1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một cạnh góc vuông</a:t>
            </a:r>
            <a:r>
              <a:rPr lang="en-US" noProof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và </a:t>
            </a:r>
            <a:r>
              <a:rPr lang="en-US" noProof="1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một góc nhọn kề cạnh ấy </a:t>
            </a:r>
            <a:r>
              <a:rPr lang="en-US" noProof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của tam giác vuông này bằng </a:t>
            </a:r>
            <a:r>
              <a:rPr lang="en-US" noProof="1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một cạnh góc vuông</a:t>
            </a:r>
            <a:r>
              <a:rPr lang="en-US" noProof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và </a:t>
            </a:r>
            <a:r>
              <a:rPr lang="en-US" noProof="1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một góc nhọn kề cạnh ấy </a:t>
            </a:r>
            <a:r>
              <a:rPr lang="en-US" noProof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của tam giác vuông kia thì hai tam giác vuông đó bằng </a:t>
            </a:r>
            <a:r>
              <a:rPr lang="en-US" noProof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nhau.</a:t>
            </a:r>
            <a:endParaRPr lang="en-US" noProof="1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215268" y="3966608"/>
            <a:ext cx="54529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noProof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Trường hợp 3: Nếu </a:t>
            </a:r>
            <a:r>
              <a:rPr lang="en-US" noProof="1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cạnh huyền </a:t>
            </a:r>
            <a:r>
              <a:rPr lang="en-US" noProof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và </a:t>
            </a:r>
            <a:r>
              <a:rPr lang="en-US" noProof="1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một góc nhọn </a:t>
            </a:r>
            <a:r>
              <a:rPr lang="en-US" noProof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của tam giác vuông này bằng </a:t>
            </a:r>
            <a:r>
              <a:rPr lang="en-US" noProof="1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cạnh huyền </a:t>
            </a:r>
            <a:r>
              <a:rPr lang="en-US" noProof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và </a:t>
            </a:r>
            <a:r>
              <a:rPr lang="en-US" noProof="1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một góc nhọn </a:t>
            </a:r>
            <a:r>
              <a:rPr lang="en-US" noProof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của tam giác vuông kia thì hai tam giác vuông đó bằng </a:t>
            </a:r>
            <a:r>
              <a:rPr lang="en-US" noProof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nhau.</a:t>
            </a:r>
            <a:endParaRPr lang="en-US" noProof="1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254978" y="5344106"/>
            <a:ext cx="55678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noProof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Trường hợp </a:t>
            </a:r>
            <a:r>
              <a:rPr lang="en-US" noProof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4: Nếu </a:t>
            </a:r>
            <a:r>
              <a:rPr lang="en-US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cạnh huyền</a:t>
            </a:r>
            <a:r>
              <a:rPr lang="en-US" noProof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và </a:t>
            </a:r>
            <a:r>
              <a:rPr lang="en-US" noProof="1" smtClean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một cạnh góc vuông</a:t>
            </a:r>
            <a:r>
              <a:rPr lang="en-US" noProof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của tam giác vuông này bằng </a:t>
            </a:r>
            <a:r>
              <a:rPr lang="en-US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cạnh huyền</a:t>
            </a:r>
            <a:r>
              <a:rPr lang="en-US" noProof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và </a:t>
            </a:r>
            <a:r>
              <a:rPr lang="en-US" noProof="1" smtClean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một cạnh góc vuông </a:t>
            </a:r>
            <a:r>
              <a:rPr lang="en-US" noProof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của tam giác vuông kia thì hai tam giác vuông đó bằng nhau.</a:t>
            </a:r>
            <a:endParaRPr lang="en-US" noProof="1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29" name="AutoShape 87"/>
          <p:cNvSpPr>
            <a:spLocks noChangeAspect="1" noChangeArrowheads="1" noTextEdit="1"/>
          </p:cNvSpPr>
          <p:nvPr/>
        </p:nvSpPr>
        <p:spPr bwMode="auto">
          <a:xfrm>
            <a:off x="377825" y="2135188"/>
            <a:ext cx="2347913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30" name="Freeform 89"/>
          <p:cNvSpPr>
            <a:spLocks/>
          </p:cNvSpPr>
          <p:nvPr/>
        </p:nvSpPr>
        <p:spPr bwMode="auto">
          <a:xfrm>
            <a:off x="2335213" y="3200401"/>
            <a:ext cx="47625" cy="101600"/>
          </a:xfrm>
          <a:custGeom>
            <a:avLst/>
            <a:gdLst>
              <a:gd name="T0" fmla="*/ 0 w 30"/>
              <a:gd name="T1" fmla="*/ 64 h 64"/>
              <a:gd name="T2" fmla="*/ 30 w 30"/>
              <a:gd name="T3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" h="64">
                <a:moveTo>
                  <a:pt x="0" y="64"/>
                </a:moveTo>
                <a:cubicBezTo>
                  <a:pt x="0" y="39"/>
                  <a:pt x="11" y="16"/>
                  <a:pt x="30" y="0"/>
                </a:cubicBezTo>
              </a:path>
            </a:pathLst>
          </a:custGeom>
          <a:noFill/>
          <a:ln w="33338" cap="flat">
            <a:solidFill>
              <a:srgbClr val="FFFF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31" name="Freeform 90"/>
          <p:cNvSpPr>
            <a:spLocks/>
          </p:cNvSpPr>
          <p:nvPr/>
        </p:nvSpPr>
        <p:spPr bwMode="auto">
          <a:xfrm>
            <a:off x="1160463" y="3200401"/>
            <a:ext cx="49213" cy="101600"/>
          </a:xfrm>
          <a:custGeom>
            <a:avLst/>
            <a:gdLst>
              <a:gd name="T0" fmla="*/ 0 w 31"/>
              <a:gd name="T1" fmla="*/ 64 h 64"/>
              <a:gd name="T2" fmla="*/ 31 w 31"/>
              <a:gd name="T3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" h="64">
                <a:moveTo>
                  <a:pt x="0" y="64"/>
                </a:moveTo>
                <a:cubicBezTo>
                  <a:pt x="0" y="39"/>
                  <a:pt x="11" y="16"/>
                  <a:pt x="31" y="0"/>
                </a:cubicBezTo>
              </a:path>
            </a:pathLst>
          </a:custGeom>
          <a:noFill/>
          <a:ln w="33338" cap="flat">
            <a:solidFill>
              <a:srgbClr val="FFFF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32" name="Freeform 91"/>
          <p:cNvSpPr>
            <a:spLocks/>
          </p:cNvSpPr>
          <p:nvPr/>
        </p:nvSpPr>
        <p:spPr bwMode="auto">
          <a:xfrm>
            <a:off x="1747838" y="3209926"/>
            <a:ext cx="92075" cy="92075"/>
          </a:xfrm>
          <a:custGeom>
            <a:avLst/>
            <a:gdLst>
              <a:gd name="T0" fmla="*/ 0 w 58"/>
              <a:gd name="T1" fmla="*/ 0 h 58"/>
              <a:gd name="T2" fmla="*/ 58 w 58"/>
              <a:gd name="T3" fmla="*/ 0 h 58"/>
              <a:gd name="T4" fmla="*/ 58 w 58"/>
              <a:gd name="T5" fmla="*/ 5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58">
                <a:moveTo>
                  <a:pt x="0" y="0"/>
                </a:moveTo>
                <a:lnTo>
                  <a:pt x="58" y="0"/>
                </a:lnTo>
                <a:lnTo>
                  <a:pt x="58" y="58"/>
                </a:lnTo>
              </a:path>
            </a:pathLst>
          </a:custGeom>
          <a:noFill/>
          <a:ln w="1905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33" name="Freeform 92"/>
          <p:cNvSpPr>
            <a:spLocks/>
          </p:cNvSpPr>
          <p:nvPr/>
        </p:nvSpPr>
        <p:spPr bwMode="auto">
          <a:xfrm>
            <a:off x="573088" y="3209926"/>
            <a:ext cx="92075" cy="92075"/>
          </a:xfrm>
          <a:custGeom>
            <a:avLst/>
            <a:gdLst>
              <a:gd name="T0" fmla="*/ 0 w 58"/>
              <a:gd name="T1" fmla="*/ 0 h 58"/>
              <a:gd name="T2" fmla="*/ 58 w 58"/>
              <a:gd name="T3" fmla="*/ 0 h 58"/>
              <a:gd name="T4" fmla="*/ 58 w 58"/>
              <a:gd name="T5" fmla="*/ 5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58">
                <a:moveTo>
                  <a:pt x="0" y="0"/>
                </a:moveTo>
                <a:lnTo>
                  <a:pt x="58" y="0"/>
                </a:lnTo>
                <a:lnTo>
                  <a:pt x="58" y="58"/>
                </a:lnTo>
              </a:path>
            </a:pathLst>
          </a:custGeom>
          <a:noFill/>
          <a:ln w="1905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34" name="Line 93"/>
          <p:cNvSpPr>
            <a:spLocks noChangeShapeType="1"/>
          </p:cNvSpPr>
          <p:nvPr/>
        </p:nvSpPr>
        <p:spPr bwMode="auto">
          <a:xfrm>
            <a:off x="573088" y="3302001"/>
            <a:ext cx="717550" cy="0"/>
          </a:xfrm>
          <a:prstGeom prst="line">
            <a:avLst/>
          </a:prstGeom>
          <a:noFill/>
          <a:ln w="1905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35" name="Line 94"/>
          <p:cNvSpPr>
            <a:spLocks noChangeShapeType="1"/>
          </p:cNvSpPr>
          <p:nvPr/>
        </p:nvSpPr>
        <p:spPr bwMode="auto">
          <a:xfrm>
            <a:off x="575304" y="2410435"/>
            <a:ext cx="717550" cy="892175"/>
          </a:xfrm>
          <a:prstGeom prst="line">
            <a:avLst/>
          </a:prstGeom>
          <a:noFill/>
          <a:ln w="1905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36" name="Line 95"/>
          <p:cNvSpPr>
            <a:spLocks noChangeShapeType="1"/>
          </p:cNvSpPr>
          <p:nvPr/>
        </p:nvSpPr>
        <p:spPr bwMode="auto">
          <a:xfrm>
            <a:off x="573088" y="2409826"/>
            <a:ext cx="0" cy="892175"/>
          </a:xfrm>
          <a:prstGeom prst="line">
            <a:avLst/>
          </a:prstGeom>
          <a:noFill/>
          <a:ln w="1905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37" name="Line 96"/>
          <p:cNvSpPr>
            <a:spLocks noChangeShapeType="1"/>
          </p:cNvSpPr>
          <p:nvPr/>
        </p:nvSpPr>
        <p:spPr bwMode="auto">
          <a:xfrm>
            <a:off x="1755776" y="3308351"/>
            <a:ext cx="717550" cy="0"/>
          </a:xfrm>
          <a:prstGeom prst="line">
            <a:avLst/>
          </a:prstGeom>
          <a:noFill/>
          <a:ln w="1905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38" name="Line 97"/>
          <p:cNvSpPr>
            <a:spLocks noChangeShapeType="1"/>
          </p:cNvSpPr>
          <p:nvPr/>
        </p:nvSpPr>
        <p:spPr bwMode="auto">
          <a:xfrm>
            <a:off x="1754189" y="2416176"/>
            <a:ext cx="717550" cy="892175"/>
          </a:xfrm>
          <a:prstGeom prst="line">
            <a:avLst/>
          </a:prstGeom>
          <a:noFill/>
          <a:ln w="1905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39" name="Line 98"/>
          <p:cNvSpPr>
            <a:spLocks noChangeShapeType="1"/>
          </p:cNvSpPr>
          <p:nvPr/>
        </p:nvSpPr>
        <p:spPr bwMode="auto">
          <a:xfrm>
            <a:off x="1747838" y="2409826"/>
            <a:ext cx="0" cy="892175"/>
          </a:xfrm>
          <a:prstGeom prst="line">
            <a:avLst/>
          </a:prstGeom>
          <a:noFill/>
          <a:ln w="1905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40" name="Line 99"/>
          <p:cNvSpPr>
            <a:spLocks noChangeShapeType="1"/>
          </p:cNvSpPr>
          <p:nvPr/>
        </p:nvSpPr>
        <p:spPr bwMode="auto">
          <a:xfrm flipV="1">
            <a:off x="2057400" y="3235326"/>
            <a:ext cx="0" cy="133350"/>
          </a:xfrm>
          <a:prstGeom prst="line">
            <a:avLst/>
          </a:prstGeom>
          <a:noFill/>
          <a:ln w="33338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41" name="Line 100"/>
          <p:cNvSpPr>
            <a:spLocks noChangeShapeType="1"/>
          </p:cNvSpPr>
          <p:nvPr/>
        </p:nvSpPr>
        <p:spPr bwMode="auto">
          <a:xfrm flipV="1">
            <a:off x="890588" y="3235326"/>
            <a:ext cx="0" cy="133350"/>
          </a:xfrm>
          <a:prstGeom prst="line">
            <a:avLst/>
          </a:prstGeom>
          <a:noFill/>
          <a:ln w="33338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42" name="Rectangle 101"/>
          <p:cNvSpPr>
            <a:spLocks noChangeArrowheads="1"/>
          </p:cNvSpPr>
          <p:nvPr/>
        </p:nvSpPr>
        <p:spPr bwMode="auto">
          <a:xfrm>
            <a:off x="1284288" y="3459163"/>
            <a:ext cx="5603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13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Hình 2</a:t>
            </a:r>
            <a:endParaRPr kumimoji="0" lang="vi-V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43" name="Group 105"/>
          <p:cNvGrpSpPr>
            <a:grpSpLocks/>
          </p:cNvGrpSpPr>
          <p:nvPr/>
        </p:nvGrpSpPr>
        <p:grpSpPr bwMode="auto">
          <a:xfrm>
            <a:off x="442913" y="3289301"/>
            <a:ext cx="142875" cy="227013"/>
            <a:chOff x="279" y="2072"/>
            <a:chExt cx="90" cy="143"/>
          </a:xfrm>
        </p:grpSpPr>
        <p:sp>
          <p:nvSpPr>
            <p:cNvPr id="164" name="Oval 102"/>
            <p:cNvSpPr>
              <a:spLocks noChangeArrowheads="1"/>
            </p:cNvSpPr>
            <p:nvPr/>
          </p:nvSpPr>
          <p:spPr bwMode="auto">
            <a:xfrm>
              <a:off x="353" y="2072"/>
              <a:ext cx="16" cy="16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65" name="Oval 103"/>
            <p:cNvSpPr>
              <a:spLocks noChangeArrowheads="1"/>
            </p:cNvSpPr>
            <p:nvPr/>
          </p:nvSpPr>
          <p:spPr bwMode="auto">
            <a:xfrm>
              <a:off x="353" y="2072"/>
              <a:ext cx="16" cy="1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66" name="Rectangle 104"/>
            <p:cNvSpPr>
              <a:spLocks noChangeArrowheads="1"/>
            </p:cNvSpPr>
            <p:nvPr/>
          </p:nvSpPr>
          <p:spPr bwMode="auto">
            <a:xfrm>
              <a:off x="279" y="2076"/>
              <a:ext cx="83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2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I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44" name="Group 109"/>
          <p:cNvGrpSpPr>
            <a:grpSpLocks/>
          </p:cNvGrpSpPr>
          <p:nvPr/>
        </p:nvGrpSpPr>
        <p:grpSpPr bwMode="auto">
          <a:xfrm>
            <a:off x="1277938" y="3262313"/>
            <a:ext cx="236538" cy="220663"/>
            <a:chOff x="805" y="2055"/>
            <a:chExt cx="149" cy="139"/>
          </a:xfrm>
        </p:grpSpPr>
        <p:sp>
          <p:nvSpPr>
            <p:cNvPr id="161" name="Oval 106"/>
            <p:cNvSpPr>
              <a:spLocks noChangeArrowheads="1"/>
            </p:cNvSpPr>
            <p:nvPr/>
          </p:nvSpPr>
          <p:spPr bwMode="auto">
            <a:xfrm>
              <a:off x="805" y="2072"/>
              <a:ext cx="16" cy="16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62" name="Oval 107"/>
            <p:cNvSpPr>
              <a:spLocks noChangeArrowheads="1"/>
            </p:cNvSpPr>
            <p:nvPr/>
          </p:nvSpPr>
          <p:spPr bwMode="auto">
            <a:xfrm>
              <a:off x="805" y="2072"/>
              <a:ext cx="16" cy="1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63" name="Rectangle 108"/>
            <p:cNvSpPr>
              <a:spLocks noChangeArrowheads="1"/>
            </p:cNvSpPr>
            <p:nvPr/>
          </p:nvSpPr>
          <p:spPr bwMode="auto">
            <a:xfrm>
              <a:off x="842" y="2055"/>
              <a:ext cx="112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2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K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45" name="Group 113"/>
          <p:cNvGrpSpPr>
            <a:grpSpLocks/>
          </p:cNvGrpSpPr>
          <p:nvPr/>
        </p:nvGrpSpPr>
        <p:grpSpPr bwMode="auto">
          <a:xfrm>
            <a:off x="2452688" y="3262313"/>
            <a:ext cx="266700" cy="220663"/>
            <a:chOff x="1545" y="2055"/>
            <a:chExt cx="168" cy="139"/>
          </a:xfrm>
        </p:grpSpPr>
        <p:sp>
          <p:nvSpPr>
            <p:cNvPr id="158" name="Oval 110"/>
            <p:cNvSpPr>
              <a:spLocks noChangeArrowheads="1"/>
            </p:cNvSpPr>
            <p:nvPr/>
          </p:nvSpPr>
          <p:spPr bwMode="auto">
            <a:xfrm>
              <a:off x="1545" y="2072"/>
              <a:ext cx="16" cy="16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59" name="Oval 111"/>
            <p:cNvSpPr>
              <a:spLocks noChangeArrowheads="1"/>
            </p:cNvSpPr>
            <p:nvPr/>
          </p:nvSpPr>
          <p:spPr bwMode="auto">
            <a:xfrm>
              <a:off x="1545" y="2072"/>
              <a:ext cx="16" cy="1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60" name="Rectangle 112"/>
            <p:cNvSpPr>
              <a:spLocks noChangeArrowheads="1"/>
            </p:cNvSpPr>
            <p:nvPr/>
          </p:nvSpPr>
          <p:spPr bwMode="auto">
            <a:xfrm>
              <a:off x="1578" y="2055"/>
              <a:ext cx="135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2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W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46" name="Group 117"/>
          <p:cNvGrpSpPr>
            <a:grpSpLocks/>
          </p:cNvGrpSpPr>
          <p:nvPr/>
        </p:nvGrpSpPr>
        <p:grpSpPr bwMode="auto">
          <a:xfrm>
            <a:off x="1577975" y="3276601"/>
            <a:ext cx="187325" cy="220663"/>
            <a:chOff x="994" y="2064"/>
            <a:chExt cx="118" cy="139"/>
          </a:xfrm>
        </p:grpSpPr>
        <p:sp>
          <p:nvSpPr>
            <p:cNvPr id="155" name="Oval 114"/>
            <p:cNvSpPr>
              <a:spLocks noChangeArrowheads="1"/>
            </p:cNvSpPr>
            <p:nvPr/>
          </p:nvSpPr>
          <p:spPr bwMode="auto">
            <a:xfrm>
              <a:off x="1093" y="2072"/>
              <a:ext cx="16" cy="16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56" name="Oval 115"/>
            <p:cNvSpPr>
              <a:spLocks noChangeArrowheads="1"/>
            </p:cNvSpPr>
            <p:nvPr/>
          </p:nvSpPr>
          <p:spPr bwMode="auto">
            <a:xfrm>
              <a:off x="1093" y="2072"/>
              <a:ext cx="16" cy="1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57" name="Rectangle 116"/>
            <p:cNvSpPr>
              <a:spLocks noChangeArrowheads="1"/>
            </p:cNvSpPr>
            <p:nvPr/>
          </p:nvSpPr>
          <p:spPr bwMode="auto">
            <a:xfrm>
              <a:off x="994" y="2064"/>
              <a:ext cx="118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2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U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47" name="Group 121"/>
          <p:cNvGrpSpPr>
            <a:grpSpLocks/>
          </p:cNvGrpSpPr>
          <p:nvPr/>
        </p:nvGrpSpPr>
        <p:grpSpPr bwMode="auto">
          <a:xfrm>
            <a:off x="476250" y="2200276"/>
            <a:ext cx="196850" cy="223838"/>
            <a:chOff x="300" y="1386"/>
            <a:chExt cx="124" cy="141"/>
          </a:xfrm>
        </p:grpSpPr>
        <p:sp>
          <p:nvSpPr>
            <p:cNvPr id="152" name="Oval 118"/>
            <p:cNvSpPr>
              <a:spLocks noChangeArrowheads="1"/>
            </p:cNvSpPr>
            <p:nvPr/>
          </p:nvSpPr>
          <p:spPr bwMode="auto">
            <a:xfrm>
              <a:off x="353" y="1510"/>
              <a:ext cx="16" cy="17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53" name="Oval 119"/>
            <p:cNvSpPr>
              <a:spLocks noChangeArrowheads="1"/>
            </p:cNvSpPr>
            <p:nvPr/>
          </p:nvSpPr>
          <p:spPr bwMode="auto">
            <a:xfrm>
              <a:off x="353" y="1510"/>
              <a:ext cx="16" cy="17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54" name="Rectangle 120"/>
            <p:cNvSpPr>
              <a:spLocks noChangeArrowheads="1"/>
            </p:cNvSpPr>
            <p:nvPr/>
          </p:nvSpPr>
          <p:spPr bwMode="auto">
            <a:xfrm>
              <a:off x="300" y="1386"/>
              <a:ext cx="124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2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H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48" name="Group 125"/>
          <p:cNvGrpSpPr>
            <a:grpSpLocks/>
          </p:cNvGrpSpPr>
          <p:nvPr/>
        </p:nvGrpSpPr>
        <p:grpSpPr bwMode="auto">
          <a:xfrm>
            <a:off x="1662113" y="2200276"/>
            <a:ext cx="174625" cy="223838"/>
            <a:chOff x="1047" y="1386"/>
            <a:chExt cx="110" cy="141"/>
          </a:xfrm>
        </p:grpSpPr>
        <p:sp>
          <p:nvSpPr>
            <p:cNvPr id="149" name="Oval 122"/>
            <p:cNvSpPr>
              <a:spLocks noChangeArrowheads="1"/>
            </p:cNvSpPr>
            <p:nvPr/>
          </p:nvSpPr>
          <p:spPr bwMode="auto">
            <a:xfrm>
              <a:off x="1093" y="1510"/>
              <a:ext cx="16" cy="17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50" name="Oval 123"/>
            <p:cNvSpPr>
              <a:spLocks noChangeArrowheads="1"/>
            </p:cNvSpPr>
            <p:nvPr/>
          </p:nvSpPr>
          <p:spPr bwMode="auto">
            <a:xfrm>
              <a:off x="1093" y="1510"/>
              <a:ext cx="16" cy="17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51" name="Rectangle 124"/>
            <p:cNvSpPr>
              <a:spLocks noChangeArrowheads="1"/>
            </p:cNvSpPr>
            <p:nvPr/>
          </p:nvSpPr>
          <p:spPr bwMode="auto">
            <a:xfrm>
              <a:off x="1047" y="1386"/>
              <a:ext cx="11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2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V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68" name="AutoShape 127"/>
          <p:cNvSpPr>
            <a:spLocks noChangeAspect="1" noChangeArrowheads="1" noTextEdit="1"/>
          </p:cNvSpPr>
          <p:nvPr/>
        </p:nvSpPr>
        <p:spPr bwMode="auto">
          <a:xfrm>
            <a:off x="301417" y="3696494"/>
            <a:ext cx="2381250" cy="16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grpSp>
        <p:nvGrpSpPr>
          <p:cNvPr id="169" name="Group 131"/>
          <p:cNvGrpSpPr>
            <a:grpSpLocks/>
          </p:cNvGrpSpPr>
          <p:nvPr/>
        </p:nvGrpSpPr>
        <p:grpSpPr bwMode="auto">
          <a:xfrm>
            <a:off x="1752600" y="4057650"/>
            <a:ext cx="130175" cy="87312"/>
            <a:chOff x="1104" y="2556"/>
            <a:chExt cx="82" cy="55"/>
          </a:xfrm>
        </p:grpSpPr>
        <p:sp>
          <p:nvSpPr>
            <p:cNvPr id="210" name="Freeform 129"/>
            <p:cNvSpPr>
              <a:spLocks/>
            </p:cNvSpPr>
            <p:nvPr/>
          </p:nvSpPr>
          <p:spPr bwMode="auto">
            <a:xfrm>
              <a:off x="1104" y="2556"/>
              <a:ext cx="61" cy="22"/>
            </a:xfrm>
            <a:custGeom>
              <a:avLst/>
              <a:gdLst>
                <a:gd name="T0" fmla="*/ 61 w 61"/>
                <a:gd name="T1" fmla="*/ 0 h 22"/>
                <a:gd name="T2" fmla="*/ 0 w 61"/>
                <a:gd name="T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1" h="22">
                  <a:moveTo>
                    <a:pt x="61" y="0"/>
                  </a:moveTo>
                  <a:cubicBezTo>
                    <a:pt x="44" y="14"/>
                    <a:pt x="22" y="22"/>
                    <a:pt x="0" y="22"/>
                  </a:cubicBezTo>
                </a:path>
              </a:pathLst>
            </a:custGeom>
            <a:noFill/>
            <a:ln w="31750" cap="flat">
              <a:solidFill>
                <a:srgbClr val="FF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11" name="Freeform 130"/>
            <p:cNvSpPr>
              <a:spLocks/>
            </p:cNvSpPr>
            <p:nvPr/>
          </p:nvSpPr>
          <p:spPr bwMode="auto">
            <a:xfrm>
              <a:off x="1104" y="2582"/>
              <a:ext cx="82" cy="29"/>
            </a:xfrm>
            <a:custGeom>
              <a:avLst/>
              <a:gdLst>
                <a:gd name="T0" fmla="*/ 82 w 82"/>
                <a:gd name="T1" fmla="*/ 0 h 29"/>
                <a:gd name="T2" fmla="*/ 0 w 82"/>
                <a:gd name="T3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2" h="29">
                  <a:moveTo>
                    <a:pt x="82" y="0"/>
                  </a:moveTo>
                  <a:cubicBezTo>
                    <a:pt x="59" y="18"/>
                    <a:pt x="30" y="29"/>
                    <a:pt x="0" y="29"/>
                  </a:cubicBezTo>
                </a:path>
              </a:pathLst>
            </a:custGeom>
            <a:noFill/>
            <a:ln w="31750" cap="flat">
              <a:solidFill>
                <a:srgbClr val="FF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</p:grpSp>
      <p:grpSp>
        <p:nvGrpSpPr>
          <p:cNvPr id="170" name="Group 134"/>
          <p:cNvGrpSpPr>
            <a:grpSpLocks/>
          </p:cNvGrpSpPr>
          <p:nvPr/>
        </p:nvGrpSpPr>
        <p:grpSpPr bwMode="auto">
          <a:xfrm>
            <a:off x="581025" y="4057650"/>
            <a:ext cx="130175" cy="87312"/>
            <a:chOff x="366" y="2556"/>
            <a:chExt cx="82" cy="55"/>
          </a:xfrm>
        </p:grpSpPr>
        <p:sp>
          <p:nvSpPr>
            <p:cNvPr id="208" name="Freeform 132"/>
            <p:cNvSpPr>
              <a:spLocks/>
            </p:cNvSpPr>
            <p:nvPr/>
          </p:nvSpPr>
          <p:spPr bwMode="auto">
            <a:xfrm>
              <a:off x="366" y="2556"/>
              <a:ext cx="62" cy="22"/>
            </a:xfrm>
            <a:custGeom>
              <a:avLst/>
              <a:gdLst>
                <a:gd name="T0" fmla="*/ 62 w 62"/>
                <a:gd name="T1" fmla="*/ 0 h 22"/>
                <a:gd name="T2" fmla="*/ 0 w 62"/>
                <a:gd name="T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" h="22">
                  <a:moveTo>
                    <a:pt x="62" y="0"/>
                  </a:moveTo>
                  <a:cubicBezTo>
                    <a:pt x="44" y="14"/>
                    <a:pt x="23" y="22"/>
                    <a:pt x="0" y="22"/>
                  </a:cubicBezTo>
                </a:path>
              </a:pathLst>
            </a:custGeom>
            <a:noFill/>
            <a:ln w="31750" cap="flat">
              <a:solidFill>
                <a:srgbClr val="FF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09" name="Freeform 133"/>
            <p:cNvSpPr>
              <a:spLocks/>
            </p:cNvSpPr>
            <p:nvPr/>
          </p:nvSpPr>
          <p:spPr bwMode="auto">
            <a:xfrm>
              <a:off x="366" y="2582"/>
              <a:ext cx="82" cy="29"/>
            </a:xfrm>
            <a:custGeom>
              <a:avLst/>
              <a:gdLst>
                <a:gd name="T0" fmla="*/ 82 w 82"/>
                <a:gd name="T1" fmla="*/ 0 h 29"/>
                <a:gd name="T2" fmla="*/ 0 w 82"/>
                <a:gd name="T3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2" h="29">
                  <a:moveTo>
                    <a:pt x="82" y="0"/>
                  </a:moveTo>
                  <a:cubicBezTo>
                    <a:pt x="59" y="18"/>
                    <a:pt x="30" y="29"/>
                    <a:pt x="0" y="29"/>
                  </a:cubicBezTo>
                </a:path>
              </a:pathLst>
            </a:custGeom>
            <a:noFill/>
            <a:ln w="31750" cap="flat">
              <a:solidFill>
                <a:srgbClr val="FF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</p:grpSp>
      <p:sp>
        <p:nvSpPr>
          <p:cNvPr id="171" name="Freeform 135"/>
          <p:cNvSpPr>
            <a:spLocks/>
          </p:cNvSpPr>
          <p:nvPr/>
        </p:nvSpPr>
        <p:spPr bwMode="auto">
          <a:xfrm>
            <a:off x="2338388" y="4724400"/>
            <a:ext cx="47625" cy="100012"/>
          </a:xfrm>
          <a:custGeom>
            <a:avLst/>
            <a:gdLst>
              <a:gd name="T0" fmla="*/ 0 w 30"/>
              <a:gd name="T1" fmla="*/ 63 h 63"/>
              <a:gd name="T2" fmla="*/ 30 w 30"/>
              <a:gd name="T3" fmla="*/ 0 h 6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" h="63">
                <a:moveTo>
                  <a:pt x="0" y="63"/>
                </a:moveTo>
                <a:cubicBezTo>
                  <a:pt x="0" y="39"/>
                  <a:pt x="11" y="15"/>
                  <a:pt x="30" y="0"/>
                </a:cubicBezTo>
              </a:path>
            </a:pathLst>
          </a:custGeom>
          <a:noFill/>
          <a:ln w="31750" cap="flat">
            <a:solidFill>
              <a:srgbClr val="FFFF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72" name="Freeform 136"/>
          <p:cNvSpPr>
            <a:spLocks/>
          </p:cNvSpPr>
          <p:nvPr/>
        </p:nvSpPr>
        <p:spPr bwMode="auto">
          <a:xfrm>
            <a:off x="1161141" y="4742912"/>
            <a:ext cx="49213" cy="100012"/>
          </a:xfrm>
          <a:custGeom>
            <a:avLst/>
            <a:gdLst>
              <a:gd name="T0" fmla="*/ 0 w 31"/>
              <a:gd name="T1" fmla="*/ 63 h 63"/>
              <a:gd name="T2" fmla="*/ 31 w 31"/>
              <a:gd name="T3" fmla="*/ 0 h 6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" h="63">
                <a:moveTo>
                  <a:pt x="0" y="63"/>
                </a:moveTo>
                <a:cubicBezTo>
                  <a:pt x="0" y="39"/>
                  <a:pt x="11" y="15"/>
                  <a:pt x="31" y="0"/>
                </a:cubicBezTo>
              </a:path>
            </a:pathLst>
          </a:custGeom>
          <a:noFill/>
          <a:ln w="31750" cap="flat">
            <a:solidFill>
              <a:srgbClr val="FFFF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73" name="Freeform 137"/>
          <p:cNvSpPr>
            <a:spLocks/>
          </p:cNvSpPr>
          <p:nvPr/>
        </p:nvSpPr>
        <p:spPr bwMode="auto">
          <a:xfrm>
            <a:off x="1752600" y="4732338"/>
            <a:ext cx="92075" cy="92075"/>
          </a:xfrm>
          <a:custGeom>
            <a:avLst/>
            <a:gdLst>
              <a:gd name="T0" fmla="*/ 0 w 58"/>
              <a:gd name="T1" fmla="*/ 0 h 58"/>
              <a:gd name="T2" fmla="*/ 58 w 58"/>
              <a:gd name="T3" fmla="*/ 0 h 58"/>
              <a:gd name="T4" fmla="*/ 58 w 58"/>
              <a:gd name="T5" fmla="*/ 5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58">
                <a:moveTo>
                  <a:pt x="0" y="0"/>
                </a:moveTo>
                <a:lnTo>
                  <a:pt x="58" y="0"/>
                </a:lnTo>
                <a:lnTo>
                  <a:pt x="58" y="58"/>
                </a:lnTo>
              </a:path>
            </a:pathLst>
          </a:custGeom>
          <a:noFill/>
          <a:ln w="3175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74" name="Freeform 138"/>
          <p:cNvSpPr>
            <a:spLocks/>
          </p:cNvSpPr>
          <p:nvPr/>
        </p:nvSpPr>
        <p:spPr bwMode="auto">
          <a:xfrm>
            <a:off x="581025" y="4732338"/>
            <a:ext cx="92075" cy="92075"/>
          </a:xfrm>
          <a:custGeom>
            <a:avLst/>
            <a:gdLst>
              <a:gd name="T0" fmla="*/ 0 w 58"/>
              <a:gd name="T1" fmla="*/ 0 h 58"/>
              <a:gd name="T2" fmla="*/ 58 w 58"/>
              <a:gd name="T3" fmla="*/ 0 h 58"/>
              <a:gd name="T4" fmla="*/ 58 w 58"/>
              <a:gd name="T5" fmla="*/ 5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58">
                <a:moveTo>
                  <a:pt x="0" y="0"/>
                </a:moveTo>
                <a:lnTo>
                  <a:pt x="58" y="0"/>
                </a:lnTo>
                <a:lnTo>
                  <a:pt x="58" y="58"/>
                </a:lnTo>
              </a:path>
            </a:pathLst>
          </a:custGeom>
          <a:noFill/>
          <a:ln w="3175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75" name="Line 139"/>
          <p:cNvSpPr>
            <a:spLocks noChangeShapeType="1"/>
          </p:cNvSpPr>
          <p:nvPr/>
        </p:nvSpPr>
        <p:spPr bwMode="auto">
          <a:xfrm>
            <a:off x="581025" y="4832350"/>
            <a:ext cx="715963" cy="0"/>
          </a:xfrm>
          <a:prstGeom prst="line">
            <a:avLst/>
          </a:prstGeom>
          <a:noFill/>
          <a:ln w="1905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76" name="Line 140"/>
          <p:cNvSpPr>
            <a:spLocks noChangeShapeType="1"/>
          </p:cNvSpPr>
          <p:nvPr/>
        </p:nvSpPr>
        <p:spPr bwMode="auto">
          <a:xfrm>
            <a:off x="581025" y="3937000"/>
            <a:ext cx="715963" cy="887412"/>
          </a:xfrm>
          <a:prstGeom prst="line">
            <a:avLst/>
          </a:prstGeom>
          <a:noFill/>
          <a:ln w="1905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77" name="Line 141"/>
          <p:cNvSpPr>
            <a:spLocks noChangeShapeType="1"/>
          </p:cNvSpPr>
          <p:nvPr/>
        </p:nvSpPr>
        <p:spPr bwMode="auto">
          <a:xfrm>
            <a:off x="581025" y="3937000"/>
            <a:ext cx="0" cy="887412"/>
          </a:xfrm>
          <a:prstGeom prst="line">
            <a:avLst/>
          </a:prstGeom>
          <a:noFill/>
          <a:ln w="1905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78" name="Line 142"/>
          <p:cNvSpPr>
            <a:spLocks noChangeShapeType="1"/>
          </p:cNvSpPr>
          <p:nvPr/>
        </p:nvSpPr>
        <p:spPr bwMode="auto">
          <a:xfrm>
            <a:off x="1754189" y="4819651"/>
            <a:ext cx="715963" cy="0"/>
          </a:xfrm>
          <a:prstGeom prst="line">
            <a:avLst/>
          </a:prstGeom>
          <a:noFill/>
          <a:ln w="1905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79" name="Line 143"/>
          <p:cNvSpPr>
            <a:spLocks noChangeShapeType="1"/>
          </p:cNvSpPr>
          <p:nvPr/>
        </p:nvSpPr>
        <p:spPr bwMode="auto">
          <a:xfrm>
            <a:off x="1752600" y="3937000"/>
            <a:ext cx="715963" cy="887412"/>
          </a:xfrm>
          <a:prstGeom prst="line">
            <a:avLst/>
          </a:prstGeom>
          <a:noFill/>
          <a:ln w="1905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80" name="Line 144"/>
          <p:cNvSpPr>
            <a:spLocks noChangeShapeType="1"/>
          </p:cNvSpPr>
          <p:nvPr/>
        </p:nvSpPr>
        <p:spPr bwMode="auto">
          <a:xfrm>
            <a:off x="1759559" y="3944938"/>
            <a:ext cx="0" cy="887412"/>
          </a:xfrm>
          <a:prstGeom prst="line">
            <a:avLst/>
          </a:prstGeom>
          <a:noFill/>
          <a:ln w="1905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81" name="Line 145"/>
          <p:cNvSpPr>
            <a:spLocks noChangeShapeType="1"/>
          </p:cNvSpPr>
          <p:nvPr/>
        </p:nvSpPr>
        <p:spPr bwMode="auto">
          <a:xfrm flipV="1">
            <a:off x="2039938" y="4316413"/>
            <a:ext cx="103188" cy="82550"/>
          </a:xfrm>
          <a:prstGeom prst="line">
            <a:avLst/>
          </a:prstGeom>
          <a:noFill/>
          <a:ln w="3175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82" name="Line 146"/>
          <p:cNvSpPr>
            <a:spLocks noChangeShapeType="1"/>
          </p:cNvSpPr>
          <p:nvPr/>
        </p:nvSpPr>
        <p:spPr bwMode="auto">
          <a:xfrm flipV="1">
            <a:off x="871538" y="4319588"/>
            <a:ext cx="103188" cy="82550"/>
          </a:xfrm>
          <a:prstGeom prst="line">
            <a:avLst/>
          </a:prstGeom>
          <a:noFill/>
          <a:ln w="3175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83" name="Rectangle 147"/>
          <p:cNvSpPr>
            <a:spLocks noChangeArrowheads="1"/>
          </p:cNvSpPr>
          <p:nvPr/>
        </p:nvSpPr>
        <p:spPr bwMode="auto">
          <a:xfrm>
            <a:off x="1290638" y="5032375"/>
            <a:ext cx="5603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13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Hình 3</a:t>
            </a:r>
            <a:endParaRPr kumimoji="0" lang="vi-V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84" name="Group 151"/>
          <p:cNvGrpSpPr>
            <a:grpSpLocks/>
          </p:cNvGrpSpPr>
          <p:nvPr/>
        </p:nvGrpSpPr>
        <p:grpSpPr bwMode="auto">
          <a:xfrm>
            <a:off x="438150" y="4811713"/>
            <a:ext cx="212725" cy="225425"/>
            <a:chOff x="276" y="3031"/>
            <a:chExt cx="134" cy="142"/>
          </a:xfrm>
        </p:grpSpPr>
        <p:sp>
          <p:nvSpPr>
            <p:cNvPr id="205" name="Oval 148"/>
            <p:cNvSpPr>
              <a:spLocks noChangeArrowheads="1"/>
            </p:cNvSpPr>
            <p:nvPr/>
          </p:nvSpPr>
          <p:spPr bwMode="auto">
            <a:xfrm>
              <a:off x="358" y="3031"/>
              <a:ext cx="16" cy="17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06" name="Oval 149"/>
            <p:cNvSpPr>
              <a:spLocks noChangeArrowheads="1"/>
            </p:cNvSpPr>
            <p:nvPr/>
          </p:nvSpPr>
          <p:spPr bwMode="auto">
            <a:xfrm>
              <a:off x="358" y="3031"/>
              <a:ext cx="16" cy="17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07" name="Rectangle 150"/>
            <p:cNvSpPr>
              <a:spLocks noChangeArrowheads="1"/>
            </p:cNvSpPr>
            <p:nvPr/>
          </p:nvSpPr>
          <p:spPr bwMode="auto">
            <a:xfrm>
              <a:off x="276" y="3036"/>
              <a:ext cx="13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2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M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85" name="Group 155"/>
          <p:cNvGrpSpPr>
            <a:grpSpLocks/>
          </p:cNvGrpSpPr>
          <p:nvPr/>
        </p:nvGrpSpPr>
        <p:grpSpPr bwMode="auto">
          <a:xfrm>
            <a:off x="1284288" y="4811713"/>
            <a:ext cx="230188" cy="230187"/>
            <a:chOff x="809" y="3031"/>
            <a:chExt cx="145" cy="145"/>
          </a:xfrm>
        </p:grpSpPr>
        <p:sp>
          <p:nvSpPr>
            <p:cNvPr id="202" name="Oval 152"/>
            <p:cNvSpPr>
              <a:spLocks noChangeArrowheads="1"/>
            </p:cNvSpPr>
            <p:nvPr/>
          </p:nvSpPr>
          <p:spPr bwMode="auto">
            <a:xfrm>
              <a:off x="809" y="3031"/>
              <a:ext cx="16" cy="17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03" name="Oval 153"/>
            <p:cNvSpPr>
              <a:spLocks noChangeArrowheads="1"/>
            </p:cNvSpPr>
            <p:nvPr/>
          </p:nvSpPr>
          <p:spPr bwMode="auto">
            <a:xfrm>
              <a:off x="809" y="3031"/>
              <a:ext cx="16" cy="17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04" name="Rectangle 154"/>
            <p:cNvSpPr>
              <a:spLocks noChangeArrowheads="1"/>
            </p:cNvSpPr>
            <p:nvPr/>
          </p:nvSpPr>
          <p:spPr bwMode="auto">
            <a:xfrm>
              <a:off x="837" y="3039"/>
              <a:ext cx="117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2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Q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86" name="Group 159"/>
          <p:cNvGrpSpPr>
            <a:grpSpLocks/>
          </p:cNvGrpSpPr>
          <p:nvPr/>
        </p:nvGrpSpPr>
        <p:grpSpPr bwMode="auto">
          <a:xfrm>
            <a:off x="2454275" y="4786313"/>
            <a:ext cx="223838" cy="217487"/>
            <a:chOff x="1546" y="3015"/>
            <a:chExt cx="141" cy="137"/>
          </a:xfrm>
        </p:grpSpPr>
        <p:sp>
          <p:nvSpPr>
            <p:cNvPr id="199" name="Oval 156"/>
            <p:cNvSpPr>
              <a:spLocks noChangeArrowheads="1"/>
            </p:cNvSpPr>
            <p:nvPr/>
          </p:nvSpPr>
          <p:spPr bwMode="auto">
            <a:xfrm>
              <a:off x="1546" y="3031"/>
              <a:ext cx="17" cy="17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00" name="Oval 157"/>
            <p:cNvSpPr>
              <a:spLocks noChangeArrowheads="1"/>
            </p:cNvSpPr>
            <p:nvPr/>
          </p:nvSpPr>
          <p:spPr bwMode="auto">
            <a:xfrm>
              <a:off x="1546" y="3031"/>
              <a:ext cx="17" cy="17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01" name="Rectangle 158"/>
            <p:cNvSpPr>
              <a:spLocks noChangeArrowheads="1"/>
            </p:cNvSpPr>
            <p:nvPr/>
          </p:nvSpPr>
          <p:spPr bwMode="auto">
            <a:xfrm>
              <a:off x="1580" y="3015"/>
              <a:ext cx="107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2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T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87" name="Group 163"/>
          <p:cNvGrpSpPr>
            <a:grpSpLocks/>
          </p:cNvGrpSpPr>
          <p:nvPr/>
        </p:nvGrpSpPr>
        <p:grpSpPr bwMode="auto">
          <a:xfrm>
            <a:off x="1603375" y="4811713"/>
            <a:ext cx="176213" cy="225425"/>
            <a:chOff x="1010" y="3031"/>
            <a:chExt cx="111" cy="142"/>
          </a:xfrm>
        </p:grpSpPr>
        <p:sp>
          <p:nvSpPr>
            <p:cNvPr id="196" name="Oval 160"/>
            <p:cNvSpPr>
              <a:spLocks noChangeArrowheads="1"/>
            </p:cNvSpPr>
            <p:nvPr/>
          </p:nvSpPr>
          <p:spPr bwMode="auto">
            <a:xfrm>
              <a:off x="1096" y="3031"/>
              <a:ext cx="16" cy="17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97" name="Oval 161"/>
            <p:cNvSpPr>
              <a:spLocks noChangeArrowheads="1"/>
            </p:cNvSpPr>
            <p:nvPr/>
          </p:nvSpPr>
          <p:spPr bwMode="auto">
            <a:xfrm>
              <a:off x="1096" y="3031"/>
              <a:ext cx="16" cy="17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98" name="Rectangle 162"/>
            <p:cNvSpPr>
              <a:spLocks noChangeArrowheads="1"/>
            </p:cNvSpPr>
            <p:nvPr/>
          </p:nvSpPr>
          <p:spPr bwMode="auto">
            <a:xfrm>
              <a:off x="1010" y="3036"/>
              <a:ext cx="111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2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R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88" name="Group 167"/>
          <p:cNvGrpSpPr>
            <a:grpSpLocks/>
          </p:cNvGrpSpPr>
          <p:nvPr/>
        </p:nvGrpSpPr>
        <p:grpSpPr bwMode="auto">
          <a:xfrm>
            <a:off x="484188" y="3727450"/>
            <a:ext cx="185738" cy="222250"/>
            <a:chOff x="305" y="2348"/>
            <a:chExt cx="117" cy="140"/>
          </a:xfrm>
        </p:grpSpPr>
        <p:sp>
          <p:nvSpPr>
            <p:cNvPr id="193" name="Oval 164"/>
            <p:cNvSpPr>
              <a:spLocks noChangeArrowheads="1"/>
            </p:cNvSpPr>
            <p:nvPr/>
          </p:nvSpPr>
          <p:spPr bwMode="auto">
            <a:xfrm>
              <a:off x="358" y="2472"/>
              <a:ext cx="16" cy="16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94" name="Oval 165"/>
            <p:cNvSpPr>
              <a:spLocks noChangeArrowheads="1"/>
            </p:cNvSpPr>
            <p:nvPr/>
          </p:nvSpPr>
          <p:spPr bwMode="auto">
            <a:xfrm>
              <a:off x="358" y="2472"/>
              <a:ext cx="16" cy="1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95" name="Rectangle 166"/>
            <p:cNvSpPr>
              <a:spLocks noChangeArrowheads="1"/>
            </p:cNvSpPr>
            <p:nvPr/>
          </p:nvSpPr>
          <p:spPr bwMode="auto">
            <a:xfrm>
              <a:off x="305" y="2348"/>
              <a:ext cx="117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2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N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89" name="Group 171"/>
          <p:cNvGrpSpPr>
            <a:grpSpLocks/>
          </p:cNvGrpSpPr>
          <p:nvPr/>
        </p:nvGrpSpPr>
        <p:grpSpPr bwMode="auto">
          <a:xfrm>
            <a:off x="1628775" y="3727450"/>
            <a:ext cx="158750" cy="222250"/>
            <a:chOff x="1026" y="2348"/>
            <a:chExt cx="100" cy="140"/>
          </a:xfrm>
        </p:grpSpPr>
        <p:sp>
          <p:nvSpPr>
            <p:cNvPr id="190" name="Oval 168"/>
            <p:cNvSpPr>
              <a:spLocks noChangeArrowheads="1"/>
            </p:cNvSpPr>
            <p:nvPr/>
          </p:nvSpPr>
          <p:spPr bwMode="auto">
            <a:xfrm>
              <a:off x="1096" y="2472"/>
              <a:ext cx="16" cy="16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91" name="Oval 169"/>
            <p:cNvSpPr>
              <a:spLocks noChangeArrowheads="1"/>
            </p:cNvSpPr>
            <p:nvPr/>
          </p:nvSpPr>
          <p:spPr bwMode="auto">
            <a:xfrm>
              <a:off x="1096" y="2472"/>
              <a:ext cx="16" cy="1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92" name="Rectangle 170"/>
            <p:cNvSpPr>
              <a:spLocks noChangeArrowheads="1"/>
            </p:cNvSpPr>
            <p:nvPr/>
          </p:nvSpPr>
          <p:spPr bwMode="auto">
            <a:xfrm>
              <a:off x="1026" y="2348"/>
              <a:ext cx="100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2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S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13" name="AutoShape 173"/>
          <p:cNvSpPr>
            <a:spLocks noChangeAspect="1" noChangeArrowheads="1" noTextEdit="1"/>
          </p:cNvSpPr>
          <p:nvPr/>
        </p:nvSpPr>
        <p:spPr bwMode="auto">
          <a:xfrm>
            <a:off x="327025" y="5208588"/>
            <a:ext cx="2379663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14" name="Freeform 175"/>
          <p:cNvSpPr>
            <a:spLocks/>
          </p:cNvSpPr>
          <p:nvPr/>
        </p:nvSpPr>
        <p:spPr bwMode="auto">
          <a:xfrm>
            <a:off x="1744663" y="6308725"/>
            <a:ext cx="93663" cy="95250"/>
          </a:xfrm>
          <a:custGeom>
            <a:avLst/>
            <a:gdLst>
              <a:gd name="T0" fmla="*/ 0 w 59"/>
              <a:gd name="T1" fmla="*/ 0 h 60"/>
              <a:gd name="T2" fmla="*/ 59 w 59"/>
              <a:gd name="T3" fmla="*/ 0 h 60"/>
              <a:gd name="T4" fmla="*/ 59 w 59"/>
              <a:gd name="T5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9" h="60">
                <a:moveTo>
                  <a:pt x="0" y="0"/>
                </a:moveTo>
                <a:lnTo>
                  <a:pt x="59" y="0"/>
                </a:lnTo>
                <a:lnTo>
                  <a:pt x="59" y="60"/>
                </a:lnTo>
              </a:path>
            </a:pathLst>
          </a:custGeom>
          <a:noFill/>
          <a:ln w="33338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15" name="Freeform 176"/>
          <p:cNvSpPr>
            <a:spLocks/>
          </p:cNvSpPr>
          <p:nvPr/>
        </p:nvSpPr>
        <p:spPr bwMode="auto">
          <a:xfrm>
            <a:off x="541338" y="6308725"/>
            <a:ext cx="93663" cy="95250"/>
          </a:xfrm>
          <a:custGeom>
            <a:avLst/>
            <a:gdLst>
              <a:gd name="T0" fmla="*/ 0 w 59"/>
              <a:gd name="T1" fmla="*/ 0 h 60"/>
              <a:gd name="T2" fmla="*/ 59 w 59"/>
              <a:gd name="T3" fmla="*/ 0 h 60"/>
              <a:gd name="T4" fmla="*/ 59 w 59"/>
              <a:gd name="T5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9" h="60">
                <a:moveTo>
                  <a:pt x="0" y="0"/>
                </a:moveTo>
                <a:lnTo>
                  <a:pt x="59" y="0"/>
                </a:lnTo>
                <a:lnTo>
                  <a:pt x="59" y="60"/>
                </a:lnTo>
              </a:path>
            </a:pathLst>
          </a:custGeom>
          <a:noFill/>
          <a:ln w="33338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16" name="Line 177"/>
          <p:cNvSpPr>
            <a:spLocks noChangeShapeType="1"/>
          </p:cNvSpPr>
          <p:nvPr/>
        </p:nvSpPr>
        <p:spPr bwMode="auto">
          <a:xfrm>
            <a:off x="541338" y="6403975"/>
            <a:ext cx="735013" cy="0"/>
          </a:xfrm>
          <a:prstGeom prst="line">
            <a:avLst/>
          </a:prstGeom>
          <a:noFill/>
          <a:ln w="20638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17" name="Line 178"/>
          <p:cNvSpPr>
            <a:spLocks noChangeShapeType="1"/>
          </p:cNvSpPr>
          <p:nvPr/>
        </p:nvSpPr>
        <p:spPr bwMode="auto">
          <a:xfrm>
            <a:off x="541338" y="5489575"/>
            <a:ext cx="735013" cy="914400"/>
          </a:xfrm>
          <a:prstGeom prst="line">
            <a:avLst/>
          </a:prstGeom>
          <a:noFill/>
          <a:ln w="20638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18" name="Line 179"/>
          <p:cNvSpPr>
            <a:spLocks noChangeShapeType="1"/>
          </p:cNvSpPr>
          <p:nvPr/>
        </p:nvSpPr>
        <p:spPr bwMode="auto">
          <a:xfrm>
            <a:off x="541338" y="5489575"/>
            <a:ext cx="0" cy="914400"/>
          </a:xfrm>
          <a:prstGeom prst="line">
            <a:avLst/>
          </a:prstGeom>
          <a:noFill/>
          <a:ln w="20638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19" name="Line 180"/>
          <p:cNvSpPr>
            <a:spLocks noChangeShapeType="1"/>
          </p:cNvSpPr>
          <p:nvPr/>
        </p:nvSpPr>
        <p:spPr bwMode="auto">
          <a:xfrm>
            <a:off x="1744663" y="6403975"/>
            <a:ext cx="735013" cy="0"/>
          </a:xfrm>
          <a:prstGeom prst="line">
            <a:avLst/>
          </a:prstGeom>
          <a:noFill/>
          <a:ln w="20638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20" name="Line 181"/>
          <p:cNvSpPr>
            <a:spLocks noChangeShapeType="1"/>
          </p:cNvSpPr>
          <p:nvPr/>
        </p:nvSpPr>
        <p:spPr bwMode="auto">
          <a:xfrm>
            <a:off x="1744663" y="5489575"/>
            <a:ext cx="735013" cy="914400"/>
          </a:xfrm>
          <a:prstGeom prst="line">
            <a:avLst/>
          </a:prstGeom>
          <a:noFill/>
          <a:ln w="20638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21" name="Line 182"/>
          <p:cNvSpPr>
            <a:spLocks noChangeShapeType="1"/>
          </p:cNvSpPr>
          <p:nvPr/>
        </p:nvSpPr>
        <p:spPr bwMode="auto">
          <a:xfrm>
            <a:off x="1744663" y="5489575"/>
            <a:ext cx="0" cy="914400"/>
          </a:xfrm>
          <a:prstGeom prst="line">
            <a:avLst/>
          </a:prstGeom>
          <a:noFill/>
          <a:ln w="20638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grpSp>
        <p:nvGrpSpPr>
          <p:cNvPr id="222" name="Group 186"/>
          <p:cNvGrpSpPr>
            <a:grpSpLocks/>
          </p:cNvGrpSpPr>
          <p:nvPr/>
        </p:nvGrpSpPr>
        <p:grpSpPr bwMode="auto">
          <a:xfrm>
            <a:off x="2024063" y="6335713"/>
            <a:ext cx="90488" cy="134937"/>
            <a:chOff x="1275" y="3991"/>
            <a:chExt cx="57" cy="85"/>
          </a:xfrm>
        </p:grpSpPr>
        <p:sp>
          <p:nvSpPr>
            <p:cNvPr id="260" name="Line 183"/>
            <p:cNvSpPr>
              <a:spLocks noChangeShapeType="1"/>
            </p:cNvSpPr>
            <p:nvPr/>
          </p:nvSpPr>
          <p:spPr bwMode="auto">
            <a:xfrm flipV="1">
              <a:off x="1275" y="3991"/>
              <a:ext cx="0" cy="85"/>
            </a:xfrm>
            <a:prstGeom prst="line">
              <a:avLst/>
            </a:prstGeom>
            <a:noFill/>
            <a:ln w="33338" cap="flat">
              <a:solidFill>
                <a:srgbClr val="FF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61" name="Line 184"/>
            <p:cNvSpPr>
              <a:spLocks noChangeShapeType="1"/>
            </p:cNvSpPr>
            <p:nvPr/>
          </p:nvSpPr>
          <p:spPr bwMode="auto">
            <a:xfrm flipV="1">
              <a:off x="1303" y="3991"/>
              <a:ext cx="0" cy="85"/>
            </a:xfrm>
            <a:prstGeom prst="line">
              <a:avLst/>
            </a:prstGeom>
            <a:noFill/>
            <a:ln w="33338" cap="flat">
              <a:solidFill>
                <a:srgbClr val="FF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62" name="Line 185"/>
            <p:cNvSpPr>
              <a:spLocks noChangeShapeType="1"/>
            </p:cNvSpPr>
            <p:nvPr/>
          </p:nvSpPr>
          <p:spPr bwMode="auto">
            <a:xfrm flipV="1">
              <a:off x="1332" y="3991"/>
              <a:ext cx="0" cy="85"/>
            </a:xfrm>
            <a:prstGeom prst="line">
              <a:avLst/>
            </a:prstGeom>
            <a:noFill/>
            <a:ln w="33338" cap="flat">
              <a:solidFill>
                <a:srgbClr val="FF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</p:grpSp>
      <p:grpSp>
        <p:nvGrpSpPr>
          <p:cNvPr id="223" name="Group 190"/>
          <p:cNvGrpSpPr>
            <a:grpSpLocks/>
          </p:cNvGrpSpPr>
          <p:nvPr/>
        </p:nvGrpSpPr>
        <p:grpSpPr bwMode="auto">
          <a:xfrm>
            <a:off x="860425" y="6335713"/>
            <a:ext cx="90488" cy="134937"/>
            <a:chOff x="542" y="3991"/>
            <a:chExt cx="57" cy="85"/>
          </a:xfrm>
        </p:grpSpPr>
        <p:sp>
          <p:nvSpPr>
            <p:cNvPr id="257" name="Line 187"/>
            <p:cNvSpPr>
              <a:spLocks noChangeShapeType="1"/>
            </p:cNvSpPr>
            <p:nvPr/>
          </p:nvSpPr>
          <p:spPr bwMode="auto">
            <a:xfrm flipV="1">
              <a:off x="542" y="3991"/>
              <a:ext cx="0" cy="85"/>
            </a:xfrm>
            <a:prstGeom prst="line">
              <a:avLst/>
            </a:prstGeom>
            <a:noFill/>
            <a:ln w="33338" cap="flat">
              <a:solidFill>
                <a:srgbClr val="FF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58" name="Line 188"/>
            <p:cNvSpPr>
              <a:spLocks noChangeShapeType="1"/>
            </p:cNvSpPr>
            <p:nvPr/>
          </p:nvSpPr>
          <p:spPr bwMode="auto">
            <a:xfrm flipV="1">
              <a:off x="571" y="3991"/>
              <a:ext cx="0" cy="85"/>
            </a:xfrm>
            <a:prstGeom prst="line">
              <a:avLst/>
            </a:prstGeom>
            <a:noFill/>
            <a:ln w="33338" cap="flat">
              <a:solidFill>
                <a:srgbClr val="FF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59" name="Line 189"/>
            <p:cNvSpPr>
              <a:spLocks noChangeShapeType="1"/>
            </p:cNvSpPr>
            <p:nvPr/>
          </p:nvSpPr>
          <p:spPr bwMode="auto">
            <a:xfrm flipV="1">
              <a:off x="599" y="3991"/>
              <a:ext cx="0" cy="85"/>
            </a:xfrm>
            <a:prstGeom prst="line">
              <a:avLst/>
            </a:prstGeom>
            <a:noFill/>
            <a:ln w="33338" cap="flat">
              <a:solidFill>
                <a:srgbClr val="FF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</p:grpSp>
      <p:grpSp>
        <p:nvGrpSpPr>
          <p:cNvPr id="224" name="Group 193"/>
          <p:cNvGrpSpPr>
            <a:grpSpLocks/>
          </p:cNvGrpSpPr>
          <p:nvPr/>
        </p:nvGrpSpPr>
        <p:grpSpPr bwMode="auto">
          <a:xfrm>
            <a:off x="1676400" y="5918200"/>
            <a:ext cx="134938" cy="44450"/>
            <a:chOff x="1056" y="3728"/>
            <a:chExt cx="85" cy="28"/>
          </a:xfrm>
        </p:grpSpPr>
        <p:sp>
          <p:nvSpPr>
            <p:cNvPr id="255" name="Line 191"/>
            <p:cNvSpPr>
              <a:spLocks noChangeShapeType="1"/>
            </p:cNvSpPr>
            <p:nvPr/>
          </p:nvSpPr>
          <p:spPr bwMode="auto">
            <a:xfrm>
              <a:off x="1056" y="3728"/>
              <a:ext cx="85" cy="0"/>
            </a:xfrm>
            <a:prstGeom prst="line">
              <a:avLst/>
            </a:prstGeom>
            <a:noFill/>
            <a:ln w="33338" cap="flat">
              <a:solidFill>
                <a:srgbClr val="FFF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56" name="Line 192"/>
            <p:cNvSpPr>
              <a:spLocks noChangeShapeType="1"/>
            </p:cNvSpPr>
            <p:nvPr/>
          </p:nvSpPr>
          <p:spPr bwMode="auto">
            <a:xfrm>
              <a:off x="1056" y="3756"/>
              <a:ext cx="85" cy="0"/>
            </a:xfrm>
            <a:prstGeom prst="line">
              <a:avLst/>
            </a:prstGeom>
            <a:noFill/>
            <a:ln w="33338" cap="flat">
              <a:solidFill>
                <a:srgbClr val="FFF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</p:grpSp>
      <p:grpSp>
        <p:nvGrpSpPr>
          <p:cNvPr id="225" name="Group 196"/>
          <p:cNvGrpSpPr>
            <a:grpSpLocks/>
          </p:cNvGrpSpPr>
          <p:nvPr/>
        </p:nvGrpSpPr>
        <p:grpSpPr bwMode="auto">
          <a:xfrm>
            <a:off x="473075" y="5903913"/>
            <a:ext cx="134938" cy="46037"/>
            <a:chOff x="298" y="3719"/>
            <a:chExt cx="85" cy="29"/>
          </a:xfrm>
        </p:grpSpPr>
        <p:sp>
          <p:nvSpPr>
            <p:cNvPr id="253" name="Line 194"/>
            <p:cNvSpPr>
              <a:spLocks noChangeShapeType="1"/>
            </p:cNvSpPr>
            <p:nvPr/>
          </p:nvSpPr>
          <p:spPr bwMode="auto">
            <a:xfrm>
              <a:off x="298" y="3719"/>
              <a:ext cx="85" cy="0"/>
            </a:xfrm>
            <a:prstGeom prst="line">
              <a:avLst/>
            </a:prstGeom>
            <a:noFill/>
            <a:ln w="33338" cap="flat">
              <a:solidFill>
                <a:srgbClr val="FFF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54" name="Line 195"/>
            <p:cNvSpPr>
              <a:spLocks noChangeShapeType="1"/>
            </p:cNvSpPr>
            <p:nvPr/>
          </p:nvSpPr>
          <p:spPr bwMode="auto">
            <a:xfrm>
              <a:off x="298" y="3748"/>
              <a:ext cx="85" cy="0"/>
            </a:xfrm>
            <a:prstGeom prst="line">
              <a:avLst/>
            </a:prstGeom>
            <a:noFill/>
            <a:ln w="33338" cap="flat">
              <a:solidFill>
                <a:srgbClr val="FFF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</p:grpSp>
      <p:sp>
        <p:nvSpPr>
          <p:cNvPr id="226" name="Line 197"/>
          <p:cNvSpPr>
            <a:spLocks noChangeShapeType="1"/>
          </p:cNvSpPr>
          <p:nvPr/>
        </p:nvSpPr>
        <p:spPr bwMode="auto">
          <a:xfrm flipV="1">
            <a:off x="2039938" y="5881688"/>
            <a:ext cx="106363" cy="84137"/>
          </a:xfrm>
          <a:prstGeom prst="line">
            <a:avLst/>
          </a:prstGeom>
          <a:noFill/>
          <a:ln w="33338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27" name="Line 198"/>
          <p:cNvSpPr>
            <a:spLocks noChangeShapeType="1"/>
          </p:cNvSpPr>
          <p:nvPr/>
        </p:nvSpPr>
        <p:spPr bwMode="auto">
          <a:xfrm flipV="1">
            <a:off x="839788" y="5884863"/>
            <a:ext cx="104775" cy="84137"/>
          </a:xfrm>
          <a:prstGeom prst="line">
            <a:avLst/>
          </a:prstGeom>
          <a:noFill/>
          <a:ln w="33338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28" name="Rectangle 199"/>
          <p:cNvSpPr>
            <a:spLocks noChangeArrowheads="1"/>
          </p:cNvSpPr>
          <p:nvPr/>
        </p:nvSpPr>
        <p:spPr bwMode="auto">
          <a:xfrm>
            <a:off x="1230313" y="6597650"/>
            <a:ext cx="5603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14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Hình 4</a:t>
            </a:r>
            <a:endParaRPr kumimoji="0" lang="vi-V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29" name="Group 203"/>
          <p:cNvGrpSpPr>
            <a:grpSpLocks/>
          </p:cNvGrpSpPr>
          <p:nvPr/>
        </p:nvGrpSpPr>
        <p:grpSpPr bwMode="auto">
          <a:xfrm>
            <a:off x="393700" y="6389688"/>
            <a:ext cx="187325" cy="225425"/>
            <a:chOff x="248" y="4025"/>
            <a:chExt cx="118" cy="142"/>
          </a:xfrm>
        </p:grpSpPr>
        <p:sp>
          <p:nvSpPr>
            <p:cNvPr id="250" name="Oval 200"/>
            <p:cNvSpPr>
              <a:spLocks noChangeArrowheads="1"/>
            </p:cNvSpPr>
            <p:nvPr/>
          </p:nvSpPr>
          <p:spPr bwMode="auto">
            <a:xfrm>
              <a:off x="332" y="4025"/>
              <a:ext cx="17" cy="17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51" name="Oval 201"/>
            <p:cNvSpPr>
              <a:spLocks noChangeArrowheads="1"/>
            </p:cNvSpPr>
            <p:nvPr/>
          </p:nvSpPr>
          <p:spPr bwMode="auto">
            <a:xfrm>
              <a:off x="332" y="4025"/>
              <a:ext cx="17" cy="17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52" name="Rectangle 202"/>
            <p:cNvSpPr>
              <a:spLocks noChangeArrowheads="1"/>
            </p:cNvSpPr>
            <p:nvPr/>
          </p:nvSpPr>
          <p:spPr bwMode="auto">
            <a:xfrm>
              <a:off x="248" y="4030"/>
              <a:ext cx="118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3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O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30" name="Group 207"/>
          <p:cNvGrpSpPr>
            <a:grpSpLocks/>
          </p:cNvGrpSpPr>
          <p:nvPr/>
        </p:nvGrpSpPr>
        <p:grpSpPr bwMode="auto">
          <a:xfrm>
            <a:off x="1262063" y="6362700"/>
            <a:ext cx="241300" cy="217487"/>
            <a:chOff x="795" y="4008"/>
            <a:chExt cx="152" cy="137"/>
          </a:xfrm>
        </p:grpSpPr>
        <p:sp>
          <p:nvSpPr>
            <p:cNvPr id="247" name="Oval 204"/>
            <p:cNvSpPr>
              <a:spLocks noChangeArrowheads="1"/>
            </p:cNvSpPr>
            <p:nvPr/>
          </p:nvSpPr>
          <p:spPr bwMode="auto">
            <a:xfrm>
              <a:off x="795" y="4025"/>
              <a:ext cx="17" cy="17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48" name="Oval 205"/>
            <p:cNvSpPr>
              <a:spLocks noChangeArrowheads="1"/>
            </p:cNvSpPr>
            <p:nvPr/>
          </p:nvSpPr>
          <p:spPr bwMode="auto">
            <a:xfrm>
              <a:off x="795" y="4025"/>
              <a:ext cx="17" cy="17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49" name="Rectangle 206"/>
            <p:cNvSpPr>
              <a:spLocks noChangeArrowheads="1"/>
            </p:cNvSpPr>
            <p:nvPr/>
          </p:nvSpPr>
          <p:spPr bwMode="auto">
            <a:xfrm>
              <a:off x="829" y="4008"/>
              <a:ext cx="118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3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Q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31" name="Group 211"/>
          <p:cNvGrpSpPr>
            <a:grpSpLocks/>
          </p:cNvGrpSpPr>
          <p:nvPr/>
        </p:nvGrpSpPr>
        <p:grpSpPr bwMode="auto">
          <a:xfrm>
            <a:off x="2465388" y="6362700"/>
            <a:ext cx="223838" cy="217487"/>
            <a:chOff x="1553" y="4008"/>
            <a:chExt cx="141" cy="137"/>
          </a:xfrm>
        </p:grpSpPr>
        <p:sp>
          <p:nvSpPr>
            <p:cNvPr id="244" name="Oval 208"/>
            <p:cNvSpPr>
              <a:spLocks noChangeArrowheads="1"/>
            </p:cNvSpPr>
            <p:nvPr/>
          </p:nvSpPr>
          <p:spPr bwMode="auto">
            <a:xfrm>
              <a:off x="1553" y="4025"/>
              <a:ext cx="17" cy="17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45" name="Oval 209"/>
            <p:cNvSpPr>
              <a:spLocks noChangeArrowheads="1"/>
            </p:cNvSpPr>
            <p:nvPr/>
          </p:nvSpPr>
          <p:spPr bwMode="auto">
            <a:xfrm>
              <a:off x="1553" y="4025"/>
              <a:ext cx="17" cy="17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46" name="Rectangle 210"/>
            <p:cNvSpPr>
              <a:spLocks noChangeArrowheads="1"/>
            </p:cNvSpPr>
            <p:nvPr/>
          </p:nvSpPr>
          <p:spPr bwMode="auto">
            <a:xfrm>
              <a:off x="1587" y="4008"/>
              <a:ext cx="107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3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Z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32" name="Group 215"/>
          <p:cNvGrpSpPr>
            <a:grpSpLocks/>
          </p:cNvGrpSpPr>
          <p:nvPr/>
        </p:nvGrpSpPr>
        <p:grpSpPr bwMode="auto">
          <a:xfrm>
            <a:off x="1597025" y="6389688"/>
            <a:ext cx="169863" cy="225425"/>
            <a:chOff x="1006" y="4025"/>
            <a:chExt cx="107" cy="142"/>
          </a:xfrm>
        </p:grpSpPr>
        <p:sp>
          <p:nvSpPr>
            <p:cNvPr id="241" name="Oval 212"/>
            <p:cNvSpPr>
              <a:spLocks noChangeArrowheads="1"/>
            </p:cNvSpPr>
            <p:nvPr/>
          </p:nvSpPr>
          <p:spPr bwMode="auto">
            <a:xfrm>
              <a:off x="1090" y="4025"/>
              <a:ext cx="17" cy="17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42" name="Oval 213"/>
            <p:cNvSpPr>
              <a:spLocks noChangeArrowheads="1"/>
            </p:cNvSpPr>
            <p:nvPr/>
          </p:nvSpPr>
          <p:spPr bwMode="auto">
            <a:xfrm>
              <a:off x="1090" y="4025"/>
              <a:ext cx="17" cy="17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43" name="Rectangle 214"/>
            <p:cNvSpPr>
              <a:spLocks noChangeArrowheads="1"/>
            </p:cNvSpPr>
            <p:nvPr/>
          </p:nvSpPr>
          <p:spPr bwMode="auto">
            <a:xfrm>
              <a:off x="1006" y="4030"/>
              <a:ext cx="107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3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Y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33" name="Group 219"/>
          <p:cNvGrpSpPr>
            <a:grpSpLocks/>
          </p:cNvGrpSpPr>
          <p:nvPr/>
        </p:nvGrpSpPr>
        <p:grpSpPr bwMode="auto">
          <a:xfrm>
            <a:off x="433388" y="5275263"/>
            <a:ext cx="169863" cy="228600"/>
            <a:chOff x="273" y="3323"/>
            <a:chExt cx="107" cy="144"/>
          </a:xfrm>
        </p:grpSpPr>
        <p:sp>
          <p:nvSpPr>
            <p:cNvPr id="238" name="Oval 216"/>
            <p:cNvSpPr>
              <a:spLocks noChangeArrowheads="1"/>
            </p:cNvSpPr>
            <p:nvPr/>
          </p:nvSpPr>
          <p:spPr bwMode="auto">
            <a:xfrm>
              <a:off x="332" y="3450"/>
              <a:ext cx="17" cy="17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39" name="Oval 217"/>
            <p:cNvSpPr>
              <a:spLocks noChangeArrowheads="1"/>
            </p:cNvSpPr>
            <p:nvPr/>
          </p:nvSpPr>
          <p:spPr bwMode="auto">
            <a:xfrm>
              <a:off x="332" y="3450"/>
              <a:ext cx="17" cy="17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40" name="Rectangle 218"/>
            <p:cNvSpPr>
              <a:spLocks noChangeArrowheads="1"/>
            </p:cNvSpPr>
            <p:nvPr/>
          </p:nvSpPr>
          <p:spPr bwMode="auto">
            <a:xfrm>
              <a:off x="273" y="3323"/>
              <a:ext cx="107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3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P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34" name="Group 223"/>
          <p:cNvGrpSpPr>
            <a:grpSpLocks/>
          </p:cNvGrpSpPr>
          <p:nvPr/>
        </p:nvGrpSpPr>
        <p:grpSpPr bwMode="auto">
          <a:xfrm>
            <a:off x="1657350" y="5275263"/>
            <a:ext cx="177800" cy="228600"/>
            <a:chOff x="1044" y="3323"/>
            <a:chExt cx="112" cy="144"/>
          </a:xfrm>
        </p:grpSpPr>
        <p:sp>
          <p:nvSpPr>
            <p:cNvPr id="235" name="Oval 220"/>
            <p:cNvSpPr>
              <a:spLocks noChangeArrowheads="1"/>
            </p:cNvSpPr>
            <p:nvPr/>
          </p:nvSpPr>
          <p:spPr bwMode="auto">
            <a:xfrm>
              <a:off x="1090" y="3450"/>
              <a:ext cx="17" cy="17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36" name="Oval 221"/>
            <p:cNvSpPr>
              <a:spLocks noChangeArrowheads="1"/>
            </p:cNvSpPr>
            <p:nvPr/>
          </p:nvSpPr>
          <p:spPr bwMode="auto">
            <a:xfrm>
              <a:off x="1090" y="3450"/>
              <a:ext cx="17" cy="17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37" name="Rectangle 222"/>
            <p:cNvSpPr>
              <a:spLocks noChangeArrowheads="1"/>
            </p:cNvSpPr>
            <p:nvPr/>
          </p:nvSpPr>
          <p:spPr bwMode="auto">
            <a:xfrm>
              <a:off x="1044" y="3323"/>
              <a:ext cx="112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3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X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442913" y="333653"/>
            <a:ext cx="923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noProof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đã </a:t>
            </a:r>
            <a:r>
              <a:rPr lang="en-US" noProof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cho?</a:t>
            </a:r>
            <a:endParaRPr lang="en-US" noProof="1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12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5" grpId="0"/>
      <p:bldP spid="86" grpId="0"/>
      <p:bldP spid="87" grpId="0"/>
      <p:bldP spid="130" grpId="0" animBg="1"/>
      <p:bldP spid="131" grpId="0" animBg="1"/>
      <p:bldP spid="171" grpId="0" animBg="1"/>
      <p:bldP spid="171" grpId="1" animBg="1"/>
      <p:bldP spid="172" grpId="0" animBg="1"/>
      <p:bldP spid="17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72278" y="101017"/>
            <a:ext cx="103345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Bài toán 2. </a:t>
            </a:r>
            <a:r>
              <a:rPr lang="en-US" sz="2600" b="1" noProof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Em hãy cho biết, lời giải của bạn HS sau </a:t>
            </a:r>
            <a:r>
              <a:rPr lang="en-US" sz="2600" b="1" noProof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đúng </a:t>
            </a:r>
            <a:r>
              <a:rPr lang="en-US" sz="2600" b="1" noProof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hay </a:t>
            </a:r>
            <a:r>
              <a:rPr lang="en-US" sz="2600" b="1" noProof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sai</a:t>
            </a:r>
            <a:r>
              <a:rPr lang="en-US" sz="2600" b="1" noProof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? Tại sao?</a:t>
            </a:r>
            <a:endParaRPr lang="en-US" sz="2600" b="1" noProof="1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908050" y="920750"/>
            <a:ext cx="3046412" cy="17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1414463" y="2138363"/>
            <a:ext cx="111125" cy="204788"/>
          </a:xfrm>
          <a:custGeom>
            <a:avLst/>
            <a:gdLst>
              <a:gd name="T0" fmla="*/ 0 w 70"/>
              <a:gd name="T1" fmla="*/ 0 h 129"/>
              <a:gd name="T2" fmla="*/ 70 w 70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0" h="129">
                <a:moveTo>
                  <a:pt x="0" y="0"/>
                </a:moveTo>
                <a:cubicBezTo>
                  <a:pt x="43" y="29"/>
                  <a:pt x="70" y="77"/>
                  <a:pt x="70" y="129"/>
                </a:cubicBezTo>
              </a:path>
            </a:pathLst>
          </a:custGeom>
          <a:noFill/>
          <a:ln w="30163" cap="flat">
            <a:solidFill>
              <a:srgbClr val="FFFF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1984374" y="1439400"/>
            <a:ext cx="230188" cy="150149"/>
          </a:xfrm>
          <a:custGeom>
            <a:avLst/>
            <a:gdLst>
              <a:gd name="T0" fmla="*/ 129 w 129"/>
              <a:gd name="T1" fmla="*/ 0 h 69"/>
              <a:gd name="T2" fmla="*/ 0 w 129"/>
              <a:gd name="T3" fmla="*/ 69 h 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9" h="69">
                <a:moveTo>
                  <a:pt x="129" y="0"/>
                </a:moveTo>
                <a:cubicBezTo>
                  <a:pt x="100" y="43"/>
                  <a:pt x="52" y="69"/>
                  <a:pt x="0" y="69"/>
                </a:cubicBezTo>
              </a:path>
            </a:pathLst>
          </a:custGeom>
          <a:noFill/>
          <a:ln w="30163" cap="flat">
            <a:solidFill>
              <a:srgbClr val="FFFF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8" name="Freeform 7"/>
          <p:cNvSpPr>
            <a:spLocks/>
          </p:cNvSpPr>
          <p:nvPr/>
        </p:nvSpPr>
        <p:spPr bwMode="auto">
          <a:xfrm>
            <a:off x="1974850" y="2170113"/>
            <a:ext cx="173037" cy="173038"/>
          </a:xfrm>
          <a:custGeom>
            <a:avLst/>
            <a:gdLst>
              <a:gd name="T0" fmla="*/ 0 w 109"/>
              <a:gd name="T1" fmla="*/ 0 h 109"/>
              <a:gd name="T2" fmla="*/ 109 w 109"/>
              <a:gd name="T3" fmla="*/ 0 h 109"/>
              <a:gd name="T4" fmla="*/ 109 w 109"/>
              <a:gd name="T5" fmla="*/ 109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9" h="109">
                <a:moveTo>
                  <a:pt x="0" y="0"/>
                </a:moveTo>
                <a:lnTo>
                  <a:pt x="109" y="0"/>
                </a:lnTo>
                <a:lnTo>
                  <a:pt x="109" y="109"/>
                </a:lnTo>
              </a:path>
            </a:pathLst>
          </a:custGeom>
          <a:noFill/>
          <a:ln w="30163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9" name="Freeform 8"/>
          <p:cNvSpPr>
            <a:spLocks/>
          </p:cNvSpPr>
          <p:nvPr/>
        </p:nvSpPr>
        <p:spPr bwMode="auto">
          <a:xfrm>
            <a:off x="1879600" y="1382713"/>
            <a:ext cx="239712" cy="144463"/>
          </a:xfrm>
          <a:custGeom>
            <a:avLst/>
            <a:gdLst>
              <a:gd name="T0" fmla="*/ 151 w 151"/>
              <a:gd name="T1" fmla="*/ 0 h 91"/>
              <a:gd name="T2" fmla="*/ 92 w 151"/>
              <a:gd name="T3" fmla="*/ 91 h 91"/>
              <a:gd name="T4" fmla="*/ 0 w 151"/>
              <a:gd name="T5" fmla="*/ 3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1" h="91">
                <a:moveTo>
                  <a:pt x="151" y="0"/>
                </a:moveTo>
                <a:lnTo>
                  <a:pt x="92" y="91"/>
                </a:lnTo>
                <a:lnTo>
                  <a:pt x="0" y="31"/>
                </a:lnTo>
              </a:path>
            </a:pathLst>
          </a:custGeom>
          <a:noFill/>
          <a:ln w="30163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>
            <a:off x="1279525" y="2343150"/>
            <a:ext cx="2303462" cy="0"/>
          </a:xfrm>
          <a:prstGeom prst="line">
            <a:avLst/>
          </a:prstGeom>
          <a:noFill/>
          <a:ln w="30163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 flipV="1">
            <a:off x="1279525" y="1287463"/>
            <a:ext cx="695325" cy="1055688"/>
          </a:xfrm>
          <a:prstGeom prst="line">
            <a:avLst/>
          </a:prstGeom>
          <a:noFill/>
          <a:ln w="30163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2" name="Line 11"/>
          <p:cNvSpPr>
            <a:spLocks noChangeShapeType="1"/>
          </p:cNvSpPr>
          <p:nvPr/>
        </p:nvSpPr>
        <p:spPr bwMode="auto">
          <a:xfrm>
            <a:off x="1974850" y="1287463"/>
            <a:ext cx="1608137" cy="1055688"/>
          </a:xfrm>
          <a:prstGeom prst="line">
            <a:avLst/>
          </a:prstGeom>
          <a:noFill/>
          <a:ln w="30163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4" name="Line 12"/>
          <p:cNvSpPr>
            <a:spLocks noChangeShapeType="1"/>
          </p:cNvSpPr>
          <p:nvPr/>
        </p:nvSpPr>
        <p:spPr bwMode="auto">
          <a:xfrm>
            <a:off x="1974850" y="1287463"/>
            <a:ext cx="0" cy="1055688"/>
          </a:xfrm>
          <a:prstGeom prst="line">
            <a:avLst/>
          </a:prstGeom>
          <a:noFill/>
          <a:ln w="30163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grpSp>
        <p:nvGrpSpPr>
          <p:cNvPr id="25" name="Group 16"/>
          <p:cNvGrpSpPr>
            <a:grpSpLocks/>
          </p:cNvGrpSpPr>
          <p:nvPr/>
        </p:nvGrpSpPr>
        <p:grpSpPr bwMode="auto">
          <a:xfrm>
            <a:off x="1935163" y="2301875"/>
            <a:ext cx="369887" cy="381000"/>
            <a:chOff x="1219" y="1450"/>
            <a:chExt cx="233" cy="240"/>
          </a:xfrm>
        </p:grpSpPr>
        <p:sp>
          <p:nvSpPr>
            <p:cNvPr id="38" name="Oval 13"/>
            <p:cNvSpPr>
              <a:spLocks noChangeArrowheads="1"/>
            </p:cNvSpPr>
            <p:nvPr/>
          </p:nvSpPr>
          <p:spPr bwMode="auto">
            <a:xfrm>
              <a:off x="1219" y="1450"/>
              <a:ext cx="51" cy="51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9" name="Oval 14"/>
            <p:cNvSpPr>
              <a:spLocks noChangeArrowheads="1"/>
            </p:cNvSpPr>
            <p:nvPr/>
          </p:nvSpPr>
          <p:spPr bwMode="auto">
            <a:xfrm>
              <a:off x="1219" y="1450"/>
              <a:ext cx="51" cy="51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40" name="Rectangle 15"/>
            <p:cNvSpPr>
              <a:spLocks noChangeArrowheads="1"/>
            </p:cNvSpPr>
            <p:nvPr/>
          </p:nvSpPr>
          <p:spPr bwMode="auto">
            <a:xfrm>
              <a:off x="1262" y="1476"/>
              <a:ext cx="19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900" b="1" i="1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H</a:t>
              </a:r>
              <a:endParaRPr kumimoji="0" lang="vi-V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6" name="Group 20"/>
          <p:cNvGrpSpPr>
            <a:grpSpLocks/>
          </p:cNvGrpSpPr>
          <p:nvPr/>
        </p:nvGrpSpPr>
        <p:grpSpPr bwMode="auto">
          <a:xfrm>
            <a:off x="1006475" y="2200275"/>
            <a:ext cx="314325" cy="339725"/>
            <a:chOff x="634" y="1386"/>
            <a:chExt cx="198" cy="214"/>
          </a:xfrm>
        </p:grpSpPr>
        <p:sp>
          <p:nvSpPr>
            <p:cNvPr id="35" name="Oval 17"/>
            <p:cNvSpPr>
              <a:spLocks noChangeArrowheads="1"/>
            </p:cNvSpPr>
            <p:nvPr/>
          </p:nvSpPr>
          <p:spPr bwMode="auto">
            <a:xfrm>
              <a:off x="781" y="1450"/>
              <a:ext cx="51" cy="51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6" name="Oval 18"/>
            <p:cNvSpPr>
              <a:spLocks noChangeArrowheads="1"/>
            </p:cNvSpPr>
            <p:nvPr/>
          </p:nvSpPr>
          <p:spPr bwMode="auto">
            <a:xfrm>
              <a:off x="781" y="1450"/>
              <a:ext cx="51" cy="51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7" name="Rectangle 19"/>
            <p:cNvSpPr>
              <a:spLocks noChangeArrowheads="1"/>
            </p:cNvSpPr>
            <p:nvPr/>
          </p:nvSpPr>
          <p:spPr bwMode="auto">
            <a:xfrm>
              <a:off x="634" y="1386"/>
              <a:ext cx="173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900" b="1" i="1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vi-V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7" name="Group 24"/>
          <p:cNvGrpSpPr>
            <a:grpSpLocks/>
          </p:cNvGrpSpPr>
          <p:nvPr/>
        </p:nvGrpSpPr>
        <p:grpSpPr bwMode="auto">
          <a:xfrm>
            <a:off x="3541713" y="2262188"/>
            <a:ext cx="387350" cy="339725"/>
            <a:chOff x="2231" y="1425"/>
            <a:chExt cx="244" cy="214"/>
          </a:xfrm>
        </p:grpSpPr>
        <p:sp>
          <p:nvSpPr>
            <p:cNvPr id="32" name="Oval 21"/>
            <p:cNvSpPr>
              <a:spLocks noChangeArrowheads="1"/>
            </p:cNvSpPr>
            <p:nvPr/>
          </p:nvSpPr>
          <p:spPr bwMode="auto">
            <a:xfrm>
              <a:off x="2231" y="1450"/>
              <a:ext cx="52" cy="51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3" name="Oval 22"/>
            <p:cNvSpPr>
              <a:spLocks noChangeArrowheads="1"/>
            </p:cNvSpPr>
            <p:nvPr/>
          </p:nvSpPr>
          <p:spPr bwMode="auto">
            <a:xfrm>
              <a:off x="2231" y="1450"/>
              <a:ext cx="52" cy="51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4" name="Rectangle 23"/>
            <p:cNvSpPr>
              <a:spLocks noChangeArrowheads="1"/>
            </p:cNvSpPr>
            <p:nvPr/>
          </p:nvSpPr>
          <p:spPr bwMode="auto">
            <a:xfrm>
              <a:off x="2302" y="1425"/>
              <a:ext cx="173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9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C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8" name="Group 28"/>
          <p:cNvGrpSpPr>
            <a:grpSpLocks/>
          </p:cNvGrpSpPr>
          <p:nvPr/>
        </p:nvGrpSpPr>
        <p:grpSpPr bwMode="auto">
          <a:xfrm>
            <a:off x="1728788" y="1042988"/>
            <a:ext cx="287337" cy="339725"/>
            <a:chOff x="1089" y="657"/>
            <a:chExt cx="181" cy="214"/>
          </a:xfrm>
        </p:grpSpPr>
        <p:sp>
          <p:nvSpPr>
            <p:cNvPr id="29" name="Oval 25"/>
            <p:cNvSpPr>
              <a:spLocks noChangeArrowheads="1"/>
            </p:cNvSpPr>
            <p:nvPr/>
          </p:nvSpPr>
          <p:spPr bwMode="auto">
            <a:xfrm>
              <a:off x="1219" y="786"/>
              <a:ext cx="51" cy="51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" name="Oval 26"/>
            <p:cNvSpPr>
              <a:spLocks noChangeArrowheads="1"/>
            </p:cNvSpPr>
            <p:nvPr/>
          </p:nvSpPr>
          <p:spPr bwMode="auto">
            <a:xfrm>
              <a:off x="1219" y="786"/>
              <a:ext cx="51" cy="51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1089" y="657"/>
              <a:ext cx="173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9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1" name="Table 4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83733959"/>
                  </p:ext>
                </p:extLst>
              </p:nvPr>
            </p:nvGraphicFramePr>
            <p:xfrm>
              <a:off x="877871" y="3107794"/>
              <a:ext cx="2854358" cy="1097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38758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2315600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GT</a:t>
                          </a:r>
                          <a:endParaRPr lang="vi-VN" sz="2000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ΔABC</m:t>
                              </m:r>
                            </m:oMath>
                          </a14:m>
                          <a:r>
                            <a:rPr lang="en-US" sz="2000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r>
                            <a:rPr lang="en-US" sz="2000" b="0" i="0" dirty="0" err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vuông</a:t>
                          </a:r>
                          <a:r>
                            <a:rPr lang="en-US" sz="2000" b="0" i="0" baseline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r>
                            <a:rPr lang="en-US" sz="2000" b="0" i="0" baseline="0" dirty="0" err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tại</a:t>
                          </a:r>
                          <a:r>
                            <a:rPr lang="en-US" sz="2000" b="0" i="0" baseline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A</a:t>
                          </a:r>
                        </a:p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AH</m:t>
                                </m:r>
                                <m:r>
                                  <a:rPr lang="en-US" sz="20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⊥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BC</m:t>
                                </m:r>
                                <m:r>
                                  <a:rPr lang="en-US" sz="20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t</m:t>
                                </m:r>
                                <m:r>
                                  <a:rPr lang="en-US" sz="20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ạ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i</m:t>
                                </m:r>
                                <m:r>
                                  <a:rPr lang="en-US" sz="20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20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vi-VN" sz="2000" b="0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i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KL</a:t>
                          </a:r>
                          <a:endParaRPr lang="vi-VN" sz="2000" b="1" i="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ΔHAB</m:t>
                                </m:r>
                                <m:r>
                                  <a:rPr lang="en-US" sz="20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ΔHAC</m:t>
                                </m:r>
                                <m:r>
                                  <a:rPr lang="en-US" sz="20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?</m:t>
                                </m:r>
                              </m:oMath>
                            </m:oMathPara>
                          </a14:m>
                          <a:endParaRPr lang="vi-VN" sz="2000" i="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1" name="Table 4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83733959"/>
                  </p:ext>
                </p:extLst>
              </p:nvPr>
            </p:nvGraphicFramePr>
            <p:xfrm>
              <a:off x="877871" y="3107794"/>
              <a:ext cx="2854358" cy="1097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38758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0"/>
                        </a:ext>
                      </a:extLst>
                    </a:gridCol>
                    <a:gridCol w="231560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1"/>
                        </a:ext>
                      </a:extLst>
                    </a:gridCol>
                  </a:tblGrid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GT</a:t>
                          </a:r>
                          <a:endParaRPr lang="vi-VN" sz="2000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vi-VN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3421" t="-4310" r="-263" b="-715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0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i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KL</a:t>
                          </a:r>
                          <a:endParaRPr lang="vi-VN" sz="2000" b="1" i="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vi-VN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3421" t="-186154" r="-263" b="-276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2" name="Rectangle 41"/>
          <p:cNvSpPr/>
          <p:nvPr/>
        </p:nvSpPr>
        <p:spPr>
          <a:xfrm>
            <a:off x="4461641" y="788276"/>
            <a:ext cx="110359" cy="57228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4" name="TextBox 43"/>
          <p:cNvSpPr txBox="1"/>
          <p:nvPr/>
        </p:nvSpPr>
        <p:spPr>
          <a:xfrm>
            <a:off x="6903052" y="720407"/>
            <a:ext cx="293463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Lời giải của bạn HS</a:t>
            </a:r>
            <a:endParaRPr lang="en-US" sz="2600" b="1" noProof="1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706061" y="1294193"/>
                <a:ext cx="74859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Ta có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AH</m:t>
                    </m:r>
                    <m:r>
                      <a:rPr lang="en-US" sz="24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⊥</m:t>
                    </m:r>
                    <m:r>
                      <m:rPr>
                        <m:sty m:val="p"/>
                      </m:rPr>
                      <a:rPr lang="en-US" sz="24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BC</m:t>
                    </m:r>
                    <m:r>
                      <a:rPr lang="en-US" sz="24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ctrlPr>
                          <a:rPr lang="en-US" sz="2400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gt</m:t>
                        </m:r>
                      </m:e>
                    </m:d>
                    <m:r>
                      <a:rPr lang="en-US" sz="24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⟹</m:t>
                    </m:r>
                    <m:r>
                      <m:rPr>
                        <m:sty m:val="p"/>
                      </m:rPr>
                      <a:rPr lang="en-US" sz="24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ΔAHC</m:t>
                    </m:r>
                  </m:oMath>
                </a14:m>
                <a:r>
                  <a:rPr lang="en-US" sz="24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vuông tại H</a:t>
                </a: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6061" y="1294193"/>
                <a:ext cx="7485939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1303" t="-10526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Rectangle 19"/>
          <p:cNvSpPr>
            <a:spLocks noChangeArrowheads="1"/>
          </p:cNvSpPr>
          <p:nvPr/>
        </p:nvSpPr>
        <p:spPr bwMode="auto">
          <a:xfrm>
            <a:off x="1537110" y="2003426"/>
            <a:ext cx="121828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1900" b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1</a:t>
            </a:r>
            <a:endParaRPr kumimoji="0" lang="vi-VN" sz="1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" name="Rectangle 19"/>
          <p:cNvSpPr>
            <a:spLocks noChangeArrowheads="1"/>
          </p:cNvSpPr>
          <p:nvPr/>
        </p:nvSpPr>
        <p:spPr bwMode="auto">
          <a:xfrm>
            <a:off x="2113372" y="1543701"/>
            <a:ext cx="121828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1900" b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1</a:t>
            </a:r>
            <a:endParaRPr kumimoji="0" lang="vi-VN" sz="1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706061" y="2380836"/>
                <a:ext cx="7685636" cy="473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Ta có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ΔABC</m:t>
                    </m:r>
                  </m:oMath>
                </a14:m>
                <a:r>
                  <a:rPr lang="en-US" sz="24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vuông tại A (gt)</a:t>
                </a:r>
                <a14:m>
                  <m:oMath xmlns:m="http://schemas.openxmlformats.org/officeDocument/2006/math">
                    <m:r>
                      <a:rPr lang="en-US" sz="24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⟹</m:t>
                    </m:r>
                    <m:acc>
                      <m:accPr>
                        <m:chr m:val="̂"/>
                        <m:ctrlPr>
                          <a:rPr lang="en-US" sz="2400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b="0" i="1" noProof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noProof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sz="2400" b="0" i="0" noProof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24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400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C</m:t>
                        </m:r>
                      </m:e>
                    </m:acc>
                    <m:r>
                      <a:rPr lang="en-US" sz="24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400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4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90</m:t>
                        </m:r>
                      </m:e>
                      <m:sup>
                        <m:r>
                          <a:rPr lang="en-US" sz="24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p>
                    </m:sSup>
                    <m:r>
                      <a:rPr lang="en-US" sz="24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ctrlPr>
                          <a:rPr lang="en-US" sz="2400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4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đị</m:t>
                        </m:r>
                        <m:r>
                          <m:rPr>
                            <m:sty m:val="p"/>
                          </m:rPr>
                          <a:rPr lang="en-US" sz="24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nh</m:t>
                        </m:r>
                        <m:r>
                          <a:rPr lang="en-US" sz="24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l</m:t>
                        </m:r>
                        <m:r>
                          <a:rPr lang="en-US" sz="24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ý</m:t>
                        </m:r>
                      </m:e>
                    </m:d>
                  </m:oMath>
                </a14:m>
                <a:r>
                  <a:rPr lang="en-US" sz="24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noProof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(2)</a:t>
                </a:r>
                <a:endParaRPr lang="en-US" sz="2400" noProof="1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6061" y="2380836"/>
                <a:ext cx="7685636" cy="473976"/>
              </a:xfrm>
              <a:prstGeom prst="rect">
                <a:avLst/>
              </a:prstGeom>
              <a:blipFill rotWithShape="0">
                <a:blip r:embed="rId4"/>
                <a:stretch>
                  <a:fillRect l="-1269" t="-7792" r="-397" b="-2987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7229496" y="1725819"/>
                <a:ext cx="4102277" cy="4739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noProof="1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⟹</m:t>
                    </m:r>
                    <m:acc>
                      <m:accPr>
                        <m:chr m:val="̂"/>
                        <m:ctrlPr>
                          <a:rPr lang="en-US" sz="2400" i="1" noProof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 noProof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noProof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A</m:t>
                            </m:r>
                          </m:e>
                          <m:sub>
                            <m:r>
                              <a:rPr lang="en-US" sz="2400" noProof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2400" noProof="1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400" i="1" noProof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noProof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C</m:t>
                        </m:r>
                      </m:e>
                    </m:acc>
                    <m:r>
                      <a:rPr lang="en-US" sz="2400" noProof="1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400" i="1" noProof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400" noProof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90</m:t>
                        </m:r>
                      </m:e>
                      <m:sup>
                        <m:r>
                          <a:rPr lang="en-US" sz="2400" noProof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p>
                    </m:sSup>
                    <m:r>
                      <a:rPr lang="en-US" sz="2400" noProof="1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ctrlPr>
                          <a:rPr lang="en-US" sz="2400" i="1" noProof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400" noProof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đị</m:t>
                        </m:r>
                        <m:r>
                          <m:rPr>
                            <m:sty m:val="p"/>
                          </m:rPr>
                          <a:rPr lang="en-US" sz="2400" noProof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nh</m:t>
                        </m:r>
                        <m:r>
                          <a:rPr lang="en-US" sz="2400" noProof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noProof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l</m:t>
                        </m:r>
                        <m:r>
                          <a:rPr lang="en-US" sz="2400" noProof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ý</m:t>
                        </m:r>
                      </m:e>
                    </m:d>
                  </m:oMath>
                </a14:m>
                <a:r>
                  <a:rPr lang="en-US" sz="2400" noProof="1">
                    <a:solidFill>
                      <a:prstClr val="white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noProof="1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(1)</a:t>
                </a:r>
                <a:endParaRPr lang="vi-VN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9496" y="1725819"/>
                <a:ext cx="4102277" cy="473976"/>
              </a:xfrm>
              <a:prstGeom prst="rect">
                <a:avLst/>
              </a:prstGeom>
              <a:blipFill rotWithShape="0">
                <a:blip r:embed="rId5"/>
                <a:stretch>
                  <a:fillRect t="-7692" r="-1337" b="-2820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706061" y="3107794"/>
                <a:ext cx="7685636" cy="473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Từ</a:t>
                </a:r>
                <a:r>
                  <a:rPr lang="en-US" sz="2400" noProof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(1) </a:t>
                </a:r>
                <a:r>
                  <a:rPr lang="en-US" sz="24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và </a:t>
                </a:r>
                <a:r>
                  <a:rPr lang="en-US" sz="2400" noProof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(2) </a:t>
                </a:r>
                <a14:m>
                  <m:oMath xmlns:m="http://schemas.openxmlformats.org/officeDocument/2006/math">
                    <m:r>
                      <a:rPr lang="en-US" sz="2400" b="0" i="1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⟹</m:t>
                    </m:r>
                  </m:oMath>
                </a14:m>
                <a:r>
                  <a:rPr lang="en-US" sz="2400" noProof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b="0" i="1" noProof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noProof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A</m:t>
                            </m:r>
                          </m:e>
                          <m:sub>
                            <m:r>
                              <a:rPr lang="en-US" sz="2400" b="0" i="0" noProof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24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400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b="0" i="1" noProof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noProof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sz="2400" b="0" i="0" noProof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endParaRPr lang="en-US" sz="2400" noProof="1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6061" y="3107794"/>
                <a:ext cx="7685636" cy="473719"/>
              </a:xfrm>
              <a:prstGeom prst="rect">
                <a:avLst/>
              </a:prstGeom>
              <a:blipFill rotWithShape="0">
                <a:blip r:embed="rId6"/>
                <a:stretch>
                  <a:fillRect l="-1269" t="-7692" b="-2820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706061" y="3912319"/>
                <a:ext cx="8442381" cy="3487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Xét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ΔHAB</m:t>
                    </m:r>
                  </m:oMath>
                </a14:m>
                <a:r>
                  <a:rPr lang="en-US" sz="24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và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ΔHAC</m:t>
                    </m:r>
                  </m:oMath>
                </a14:m>
                <a:r>
                  <a:rPr lang="en-US" sz="24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có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US" sz="2400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i="1" noProof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eqArrPr>
                            <m:e>
                              <m:acc>
                                <m:accPr>
                                  <m:chr m:val="̂"/>
                                  <m:ctrlPr>
                                    <a:rPr lang="en-US" sz="2400" i="1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i="0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AHB</m:t>
                                  </m:r>
                                </m:e>
                              </m:acc>
                              <m:r>
                                <a:rPr lang="en-US" sz="2400" i="0" noProof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2400" i="1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i="0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AHC</m:t>
                                  </m:r>
                                </m:e>
                              </m:acc>
                              <m:r>
                                <a:rPr lang="en-US" sz="2400" i="0" noProof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sz="2400" i="1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0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90</m:t>
                                  </m:r>
                                </m:e>
                                <m:sup>
                                  <m:r>
                                    <a:rPr lang="en-US" sz="2400" i="0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0</m:t>
                                  </m:r>
                                </m:sup>
                              </m:sSup>
                              <m:r>
                                <a:rPr lang="en-US" sz="2400" i="0" noProof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en-US" sz="2400" i="1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i="0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AH</m:t>
                                  </m:r>
                                  <m:r>
                                    <a:rPr lang="en-US" sz="2400" i="0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⊥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400" i="0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BC</m:t>
                                  </m:r>
                                </m:e>
                              </m:d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sz="2400" i="0" noProof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AH</m:t>
                              </m:r>
                              <m:r>
                                <a:rPr lang="en-US" sz="2400" i="0" noProof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:</m:t>
                              </m:r>
                              <m:r>
                                <m:rPr>
                                  <m:nor/>
                                </m:rPr>
                                <a:rPr lang="en-US" sz="2400" noProof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400" noProof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c</m:t>
                              </m:r>
                              <m:r>
                                <m:rPr>
                                  <m:nor/>
                                </m:rPr>
                                <a:rPr lang="en-US" sz="2400" noProof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ạ</m:t>
                              </m:r>
                              <m:r>
                                <m:rPr>
                                  <m:nor/>
                                </m:rPr>
                                <a:rPr lang="en-US" sz="2400" noProof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nh</m:t>
                              </m:r>
                              <m:r>
                                <m:rPr>
                                  <m:nor/>
                                </m:rPr>
                                <a:rPr lang="en-US" sz="2400" noProof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400" noProof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chung</m:t>
                              </m:r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sz="2400" i="1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sz="2400" i="1" noProof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400" i="0" noProof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B</m:t>
                                      </m:r>
                                    </m:e>
                                    <m:sub>
                                      <m:r>
                                        <a:rPr lang="en-US" sz="2400" i="0" noProof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lang="en-US" sz="2400" i="0" noProof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2400" i="1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sz="2400" i="1" noProof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400" i="0" noProof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A</m:t>
                                      </m:r>
                                    </m:e>
                                    <m:sub>
                                      <m:r>
                                        <a:rPr lang="en-US" sz="2400" i="0" noProof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eqArr>
                        </m:e>
                      </m:d>
                    </m:oMath>
                  </m:oMathPara>
                </a14:m>
                <a:endParaRPr lang="en-US" sz="2400" b="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0" noProof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en-US" sz="2400" i="0" noProof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ΔHAB</m:t>
                      </m:r>
                      <m:r>
                        <a:rPr lang="en-US" sz="2400" i="0" noProof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i="0" noProof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ΔHAC</m:t>
                      </m:r>
                      <m:r>
                        <a:rPr lang="en-US" sz="2400" i="0" noProof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ctrlPr>
                            <a:rPr lang="en-US" sz="2400" i="1" noProof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 i="0" noProof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g</m:t>
                          </m:r>
                          <m:r>
                            <a:rPr lang="en-US" sz="2400" i="0" noProof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sz="2400" i="0" noProof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a:rPr lang="en-US" sz="2400" i="0" noProof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sz="2400" i="0" noProof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g</m:t>
                          </m:r>
                        </m:e>
                      </m:d>
                    </m:oMath>
                  </m:oMathPara>
                </a14:m>
                <a:endParaRPr lang="en-US" sz="2400" noProof="1" smtClean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endParaRPr lang="en-US" sz="2400" b="0" noProof="1" smtClean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endParaRPr lang="en-US" sz="2400" b="0" noProof="1" smtClean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endParaRPr lang="en-US" sz="2400" noProof="1" smtClean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endParaRPr lang="en-US" sz="2400" noProof="1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6061" y="3912319"/>
                <a:ext cx="8442381" cy="3487430"/>
              </a:xfrm>
              <a:prstGeom prst="rect">
                <a:avLst/>
              </a:prstGeom>
              <a:blipFill rotWithShape="0">
                <a:blip r:embed="rId7"/>
                <a:stretch>
                  <a:fillRect l="-1155" t="-139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7229496" y="1720564"/>
                <a:ext cx="4102277" cy="4739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noProof="1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⟹</m:t>
                    </m:r>
                    <m:acc>
                      <m:accPr>
                        <m:chr m:val="̂"/>
                        <m:ctrlPr>
                          <a:rPr lang="en-US" sz="2400" i="1" noProof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 noProof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noProof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A</m:t>
                            </m:r>
                          </m:e>
                          <m:sub>
                            <m:r>
                              <a:rPr lang="en-US" sz="2400" noProof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2400" noProof="1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400" i="1" noProof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noProof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C</m:t>
                        </m:r>
                      </m:e>
                    </m:acc>
                    <m:r>
                      <a:rPr lang="en-US" sz="2400" noProof="1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400" i="1" noProof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400" noProof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90</m:t>
                        </m:r>
                      </m:e>
                      <m:sup>
                        <m:r>
                          <a:rPr lang="en-US" sz="2400" noProof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p>
                    </m:sSup>
                    <m:r>
                      <a:rPr lang="en-US" sz="2400" noProof="1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ctrlPr>
                          <a:rPr lang="en-US" sz="2400" i="1" noProof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400" noProof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đị</m:t>
                        </m:r>
                        <m:r>
                          <m:rPr>
                            <m:sty m:val="p"/>
                          </m:rPr>
                          <a:rPr lang="en-US" sz="2400" noProof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nh</m:t>
                        </m:r>
                        <m:r>
                          <a:rPr lang="en-US" sz="2400" noProof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noProof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l</m:t>
                        </m:r>
                        <m:r>
                          <a:rPr lang="en-US" sz="2400" noProof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ý</m:t>
                        </m:r>
                      </m:e>
                    </m:d>
                  </m:oMath>
                </a14:m>
                <a:r>
                  <a:rPr lang="en-US" sz="2400" noProof="1">
                    <a:solidFill>
                      <a:prstClr val="white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noProof="1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(1)</a:t>
                </a:r>
                <a:endParaRPr lang="vi-VN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9496" y="1720564"/>
                <a:ext cx="4102277" cy="473976"/>
              </a:xfrm>
              <a:prstGeom prst="rect">
                <a:avLst/>
              </a:prstGeom>
              <a:blipFill rotWithShape="0">
                <a:blip r:embed="rId8"/>
                <a:stretch>
                  <a:fillRect t="-7692" r="-1337" b="-2820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706061" y="2380836"/>
                <a:ext cx="7685636" cy="473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Ta có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ΔABC</m:t>
                    </m:r>
                  </m:oMath>
                </a14:m>
                <a:r>
                  <a:rPr lang="en-US" sz="24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vuông tại A (gt)</a:t>
                </a:r>
                <a14:m>
                  <m:oMath xmlns:m="http://schemas.openxmlformats.org/officeDocument/2006/math">
                    <m:r>
                      <a:rPr lang="en-US" sz="24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⟹</m:t>
                    </m:r>
                    <m:acc>
                      <m:accPr>
                        <m:chr m:val="̂"/>
                        <m:ctrlPr>
                          <a:rPr lang="en-US" sz="2400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b="0" i="1" noProof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noProof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sz="2400" b="0" i="0" noProof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24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400" b="0" i="1" noProof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noProof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C</m:t>
                        </m:r>
                      </m:e>
                    </m:acc>
                    <m:r>
                      <a:rPr lang="en-US" sz="24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400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4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90</m:t>
                        </m:r>
                      </m:e>
                      <m:sup>
                        <m:r>
                          <a:rPr lang="en-US" sz="24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p>
                    </m:sSup>
                    <m:r>
                      <a:rPr lang="en-US" sz="24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ctrlPr>
                          <a:rPr lang="en-US" sz="2400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4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đị</m:t>
                        </m:r>
                        <m:r>
                          <m:rPr>
                            <m:sty m:val="p"/>
                          </m:rPr>
                          <a:rPr lang="en-US" sz="24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nh</m:t>
                        </m:r>
                        <m:r>
                          <a:rPr lang="en-US" sz="24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l</m:t>
                        </m:r>
                        <m:r>
                          <a:rPr lang="en-US" sz="24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ý</m:t>
                        </m:r>
                      </m:e>
                    </m:d>
                  </m:oMath>
                </a14:m>
                <a:r>
                  <a:rPr lang="en-US" sz="24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noProof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(2)</a:t>
                </a:r>
                <a:endParaRPr lang="en-US" sz="2400" noProof="1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6061" y="2380836"/>
                <a:ext cx="7685636" cy="473976"/>
              </a:xfrm>
              <a:prstGeom prst="rect">
                <a:avLst/>
              </a:prstGeom>
              <a:blipFill rotWithShape="0">
                <a:blip r:embed="rId9"/>
                <a:stretch>
                  <a:fillRect l="-1269" t="-7792" r="-397" b="-2987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706061" y="3912319"/>
                <a:ext cx="8442381" cy="3487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Xét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ΔHAB</m:t>
                    </m:r>
                  </m:oMath>
                </a14:m>
                <a:r>
                  <a:rPr lang="en-US" sz="24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và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ΔHAC</m:t>
                    </m:r>
                  </m:oMath>
                </a14:m>
                <a:r>
                  <a:rPr lang="en-US" sz="24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có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US" sz="2400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i="1" noProof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eqArrPr>
                            <m:e>
                              <m:acc>
                                <m:accPr>
                                  <m:chr m:val="̂"/>
                                  <m:ctrlPr>
                                    <a:rPr lang="en-US" sz="2400" i="1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i="0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AHB</m:t>
                                  </m:r>
                                </m:e>
                              </m:acc>
                              <m:r>
                                <a:rPr lang="en-US" sz="2400" i="0" noProof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2400" i="1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i="0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AHC</m:t>
                                  </m:r>
                                </m:e>
                              </m:acc>
                              <m:r>
                                <a:rPr lang="en-US" sz="2400" i="0" noProof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sz="2400" i="1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0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90</m:t>
                                  </m:r>
                                </m:e>
                                <m:sup>
                                  <m:r>
                                    <a:rPr lang="en-US" sz="2400" i="0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0</m:t>
                                  </m:r>
                                </m:sup>
                              </m:sSup>
                              <m:r>
                                <a:rPr lang="en-US" sz="2400" i="0" noProof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en-US" sz="2400" i="1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i="0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AH</m:t>
                                  </m:r>
                                  <m:r>
                                    <a:rPr lang="en-US" sz="2400" i="0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⊥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400" i="0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BC</m:t>
                                  </m:r>
                                </m:e>
                              </m:d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sz="2400" i="0" noProof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AH</m:t>
                              </m:r>
                              <m:r>
                                <a:rPr lang="en-US" sz="2400" i="0" noProof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:</m:t>
                              </m:r>
                              <m:r>
                                <m:rPr>
                                  <m:nor/>
                                </m:rPr>
                                <a:rPr lang="en-US" sz="2400" noProof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400" noProof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c</m:t>
                              </m:r>
                              <m:r>
                                <m:rPr>
                                  <m:nor/>
                                </m:rPr>
                                <a:rPr lang="en-US" sz="2400" noProof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ạ</m:t>
                              </m:r>
                              <m:r>
                                <m:rPr>
                                  <m:nor/>
                                </m:rPr>
                                <a:rPr lang="en-US" sz="2400" noProof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nh</m:t>
                              </m:r>
                              <m:r>
                                <m:rPr>
                                  <m:nor/>
                                </m:rPr>
                                <a:rPr lang="en-US" sz="2400" noProof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400" noProof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chung</m:t>
                              </m:r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sz="2400" i="1" noProof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sz="2400" i="1" noProof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400" i="0" noProof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B</m:t>
                                      </m:r>
                                    </m:e>
                                    <m:sub>
                                      <m:r>
                                        <a:rPr lang="en-US" sz="2400" i="0" noProof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lang="en-US" sz="2400" i="0" noProof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2400" i="1" noProof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sz="2400" i="1" noProof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400" i="0" noProof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A</m:t>
                                      </m:r>
                                    </m:e>
                                    <m:sub>
                                      <m:r>
                                        <a:rPr lang="en-US" sz="2400" i="0" noProof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eqArr>
                        </m:e>
                      </m:d>
                    </m:oMath>
                  </m:oMathPara>
                </a14:m>
                <a:endParaRPr lang="en-US" sz="2400" b="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0" noProof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en-US" sz="2400" i="0" noProof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ΔHAB</m:t>
                      </m:r>
                      <m:r>
                        <a:rPr lang="en-US" sz="2400" i="0" noProof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i="0" noProof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ΔHAC</m:t>
                      </m:r>
                      <m:r>
                        <a:rPr lang="en-US" sz="2400" i="0" noProof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ctrlPr>
                            <a:rPr lang="en-US" sz="2400" i="1" noProof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 i="0" noProof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g</m:t>
                          </m:r>
                          <m:r>
                            <a:rPr lang="en-US" sz="2400" i="0" noProof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sz="2400" i="0" noProof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a:rPr lang="en-US" sz="2400" i="0" noProof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sz="2400" i="0" noProof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g</m:t>
                          </m:r>
                        </m:e>
                      </m:d>
                    </m:oMath>
                  </m:oMathPara>
                </a14:m>
                <a:endParaRPr lang="en-US" sz="2400" noProof="1" smtClean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endParaRPr lang="en-US" sz="2400" b="0" noProof="1" smtClean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endParaRPr lang="en-US" sz="2400" b="0" noProof="1" smtClean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endParaRPr lang="en-US" sz="2400" noProof="1" smtClean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endParaRPr lang="en-US" sz="2400" noProof="1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6061" y="3912319"/>
                <a:ext cx="8442381" cy="3487430"/>
              </a:xfrm>
              <a:prstGeom prst="rect">
                <a:avLst/>
              </a:prstGeom>
              <a:blipFill rotWithShape="0">
                <a:blip r:embed="rId10"/>
                <a:stretch>
                  <a:fillRect l="-1155" t="-139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837734" y="4672075"/>
            <a:ext cx="2934631" cy="89255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600" b="1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Lời giải của bạn HS trên sai.</a:t>
            </a:r>
            <a:endParaRPr lang="en-US" sz="2600" b="1" noProof="1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77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0" grpId="1"/>
      <p:bldP spid="52" grpId="0"/>
      <p:bldP spid="52" grpId="1"/>
      <p:bldP spid="54" grpId="0"/>
      <p:bldP spid="55" grpId="0"/>
      <p:bldP spid="55" grpId="1"/>
      <p:bldP spid="56" grpId="0"/>
      <p:bldP spid="56" grpId="1"/>
      <p:bldP spid="57" grpId="0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72278" y="101017"/>
                <a:ext cx="11095858" cy="24929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600" b="1" noProof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Bài toán 3. </a:t>
                </a:r>
                <a:r>
                  <a:rPr lang="en-US" sz="26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Cho tam giác ABC vuông tại A. Tia phân giác của góc B cắt AC tại D.</a:t>
                </a:r>
              </a:p>
              <a:p>
                <a:r>
                  <a:rPr lang="en-US" sz="26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Kẻ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DE</m:t>
                    </m:r>
                    <m: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⊥</m:t>
                    </m:r>
                    <m:r>
                      <m:rPr>
                        <m:sty m:val="p"/>
                      </m:rP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AC</m:t>
                    </m:r>
                  </m:oMath>
                </a14:m>
                <a:r>
                  <a:rPr lang="en-US" sz="26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tại E.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sz="26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Chứng minh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ΔABD</m:t>
                    </m:r>
                    <m: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ΔEBD</m:t>
                    </m:r>
                  </m:oMath>
                </a14:m>
                <a:r>
                  <a:rPr lang="en-US" sz="26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.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sz="26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Tia ED cắt tia BA tại F. Chứng minh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AF</m:t>
                    </m:r>
                    <m: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EC</m:t>
                    </m:r>
                    <m: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v</m:t>
                    </m:r>
                    <m: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à </m:t>
                    </m:r>
                    <m:r>
                      <m:rPr>
                        <m:sty m:val="p"/>
                      </m:rP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</m:t>
                    </m:r>
                  </m:oMath>
                </a14:m>
                <a:r>
                  <a:rPr lang="en-US" sz="26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BFC cân.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sz="26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Chứng minh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AE</m:t>
                    </m:r>
                    <m:r>
                      <m:rPr>
                        <m:lit/>
                      </m:rP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//</m:t>
                    </m:r>
                    <m:r>
                      <m:rPr>
                        <m:sty m:val="p"/>
                      </m:rP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FC</m:t>
                    </m:r>
                  </m:oMath>
                </a14:m>
                <a:r>
                  <a:rPr lang="en-US" sz="26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.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sz="26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Chứng minh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600" noProof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B</m:t>
                    </m:r>
                    <m:r>
                      <m:rPr>
                        <m:sty m:val="p"/>
                      </m:rP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D</m:t>
                    </m:r>
                    <m: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⊥</m:t>
                    </m:r>
                    <m:r>
                      <m:rPr>
                        <m:sty m:val="p"/>
                      </m:rP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FC</m:t>
                    </m:r>
                    <m:r>
                      <a:rPr lang="en-US" sz="26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en-US" sz="2600" noProof="1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278" y="101017"/>
                <a:ext cx="11095858" cy="2492990"/>
              </a:xfrm>
              <a:prstGeom prst="rect">
                <a:avLst/>
              </a:prstGeom>
              <a:blipFill rotWithShape="0">
                <a:blip r:embed="rId2"/>
                <a:stretch>
                  <a:fillRect l="-989" t="-2445" r="-55" b="-513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298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67270191"/>
                  </p:ext>
                </p:extLst>
              </p:nvPr>
            </p:nvGraphicFramePr>
            <p:xfrm>
              <a:off x="109172" y="3696661"/>
              <a:ext cx="3175778" cy="2651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1722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2634056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</a:tblGrid>
                  <a:tr h="10192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i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GT</a:t>
                          </a:r>
                          <a:endParaRPr lang="en-US" sz="1800" i="0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ΔABC</m:t>
                              </m:r>
                            </m:oMath>
                          </a14:m>
                          <a:r>
                            <a:rPr lang="en-US" sz="1800" b="0" i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vuông</a:t>
                          </a:r>
                          <a:r>
                            <a:rPr lang="en-US" sz="1800" b="0" i="0" baseline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tại A</a:t>
                          </a:r>
                        </a:p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BD</m:t>
                              </m:r>
                            </m:oMath>
                          </a14:m>
                          <a:r>
                            <a:rPr lang="en-US" sz="1800" b="0" i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là</a:t>
                          </a:r>
                          <a:r>
                            <a:rPr lang="en-US" sz="1800" b="0" i="0" baseline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phân giác của</a:t>
                          </a:r>
                          <a:endParaRPr lang="en-US" sz="1800" b="0" i="0" noProof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DE</m:t>
                              </m:r>
                              <m:r>
                                <a:rPr lang="en-US" sz="1800" b="0" i="0" noProof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⊥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BC</m:t>
                              </m:r>
                            </m:oMath>
                          </a14:m>
                          <a:r>
                            <a:rPr lang="en-US" sz="1800" b="0" i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tại</a:t>
                          </a:r>
                          <a:r>
                            <a:rPr lang="en-US" sz="1800" b="0" i="0" baseline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E</a:t>
                          </a:r>
                        </a:p>
                        <a:p>
                          <a:pPr algn="l"/>
                          <a:r>
                            <a:rPr lang="en-US" sz="1800" b="0" i="0" baseline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b) Tia ED cắt tia BA tại F</a:t>
                          </a:r>
                          <a:endParaRPr lang="en-US" sz="1800" b="0" i="0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KL</a:t>
                          </a:r>
                          <a:endParaRPr lang="en-US" sz="1800" b="1" i="0" noProof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indent="-457200" algn="l">
                            <a:buAutoNum type="alphaLcParenR"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ΔABD</m:t>
                              </m:r>
                              <m: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ΔEBD</m:t>
                              </m:r>
                            </m:oMath>
                          </a14:m>
                          <a:endParaRPr lang="en-US" sz="18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457200" indent="-457200" algn="l">
                            <a:buAutoNum type="alphaLcParenR"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AF</m:t>
                              </m:r>
                              <m: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EC</m:t>
                              </m:r>
                            </m:oMath>
                          </a14:m>
                          <a:endParaRPr lang="en-US" sz="18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indent="0" algn="l">
                            <a:buNone/>
                          </a:pPr>
                          <a:r>
                            <a:rPr lang="en-US" sz="1800" b="0" i="0" noProof="1" smtClean="0">
                              <a:solidFill>
                                <a:schemeClr val="bg1"/>
                              </a:solidFill>
                              <a:ea typeface="Cambria Math" panose="02040503050406030204" pitchFamily="18" charset="0"/>
                            </a:rPr>
                            <a:t>        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ΔBFC</m:t>
                              </m:r>
                            </m:oMath>
                          </a14:m>
                          <a:r>
                            <a:rPr lang="en-US" sz="18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cân</a:t>
                          </a:r>
                        </a:p>
                        <a:p>
                          <a:pPr marL="457200" indent="-457200" algn="l">
                            <a:buFont typeface="+mj-lt"/>
                            <a:buAutoNum type="alphaLcParenR" startAt="3"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AE</m:t>
                              </m:r>
                              <m:r>
                                <m:rPr>
                                  <m:lit/>
                                </m:rP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//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FC</m:t>
                              </m:r>
                              <m: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</m:oMath>
                          </a14:m>
                          <a:endParaRPr lang="en-US" sz="18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457200" indent="-457200" algn="l">
                            <a:buFont typeface="+mj-lt"/>
                            <a:buAutoNum type="alphaLcParenR" startAt="3"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BD</m:t>
                              </m:r>
                              <m:r>
                                <a:rPr lang="en-US" sz="18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⊥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FC</m:t>
                              </m:r>
                              <m:r>
                                <a:rPr lang="en-US" sz="18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</m:oMath>
                          </a14:m>
                          <a:endParaRPr lang="en-US" sz="1800" i="0" noProof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67270191"/>
                  </p:ext>
                </p:extLst>
              </p:nvPr>
            </p:nvGraphicFramePr>
            <p:xfrm>
              <a:off x="109172" y="3696661"/>
              <a:ext cx="3175778" cy="2651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1722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0"/>
                        </a:ext>
                      </a:extLst>
                    </a:gridCol>
                    <a:gridCol w="2634056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1"/>
                        </a:ext>
                      </a:extLst>
                    </a:gridCol>
                  </a:tblGrid>
                  <a:tr h="11887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i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GT</a:t>
                          </a:r>
                          <a:endParaRPr lang="en-US" sz="1800" i="0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vi-VN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0554" t="-3077" r="-231" b="-13025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0"/>
                      </a:ext>
                    </a:extLst>
                  </a:tr>
                  <a:tr h="1463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KL</a:t>
                          </a:r>
                          <a:endParaRPr lang="en-US" sz="1800" b="1" i="0" noProof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vi-VN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0554" t="-83402" r="-231" b="-53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TextBox 3"/>
          <p:cNvSpPr txBox="1"/>
          <p:nvPr/>
        </p:nvSpPr>
        <p:spPr>
          <a:xfrm>
            <a:off x="172278" y="101017"/>
            <a:ext cx="172540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Bài toán 3. </a:t>
            </a:r>
            <a:endParaRPr lang="en-US" sz="2600" noProof="1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416434" y="575954"/>
            <a:ext cx="2773363" cy="313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1025816" y="1210954"/>
            <a:ext cx="161350" cy="153160"/>
          </a:xfrm>
          <a:custGeom>
            <a:avLst/>
            <a:gdLst>
              <a:gd name="T0" fmla="*/ 53 w 53"/>
              <a:gd name="T1" fmla="*/ 0 h 53"/>
              <a:gd name="T2" fmla="*/ 0 w 53"/>
              <a:gd name="T3" fmla="*/ 53 h 5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3" h="53">
                <a:moveTo>
                  <a:pt x="53" y="0"/>
                </a:moveTo>
                <a:cubicBezTo>
                  <a:pt x="40" y="22"/>
                  <a:pt x="22" y="40"/>
                  <a:pt x="0" y="53"/>
                </a:cubicBezTo>
              </a:path>
            </a:pathLst>
          </a:custGeom>
          <a:noFill/>
          <a:ln w="28575" cap="flat">
            <a:solidFill>
              <a:srgbClr val="FFFF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>
            <a:off x="774416" y="1354602"/>
            <a:ext cx="245050" cy="107177"/>
          </a:xfrm>
          <a:custGeom>
            <a:avLst/>
            <a:gdLst>
              <a:gd name="T0" fmla="*/ 72 w 72"/>
              <a:gd name="T1" fmla="*/ 0 h 19"/>
              <a:gd name="T2" fmla="*/ 0 w 72"/>
              <a:gd name="T3" fmla="*/ 18 h 1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2" h="19">
                <a:moveTo>
                  <a:pt x="72" y="0"/>
                </a:moveTo>
                <a:cubicBezTo>
                  <a:pt x="50" y="12"/>
                  <a:pt x="25" y="19"/>
                  <a:pt x="0" y="18"/>
                </a:cubicBezTo>
              </a:path>
            </a:pathLst>
          </a:custGeom>
          <a:noFill/>
          <a:ln w="28575" cap="flat">
            <a:solidFill>
              <a:srgbClr val="FFFF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1582454" y="1463367"/>
            <a:ext cx="139700" cy="220663"/>
          </a:xfrm>
          <a:custGeom>
            <a:avLst/>
            <a:gdLst>
              <a:gd name="T0" fmla="*/ 88 w 88"/>
              <a:gd name="T1" fmla="*/ 139 h 139"/>
              <a:gd name="T2" fmla="*/ 0 w 88"/>
              <a:gd name="T3" fmla="*/ 88 h 139"/>
              <a:gd name="T4" fmla="*/ 51 w 88"/>
              <a:gd name="T5" fmla="*/ 0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8" h="139">
                <a:moveTo>
                  <a:pt x="88" y="139"/>
                </a:moveTo>
                <a:lnTo>
                  <a:pt x="0" y="88"/>
                </a:lnTo>
                <a:lnTo>
                  <a:pt x="51" y="0"/>
                </a:lnTo>
              </a:path>
            </a:pathLst>
          </a:custGeom>
          <a:noFill/>
          <a:ln w="28575" cap="flat">
            <a:solidFill>
              <a:srgbClr val="FFFF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1" name="Freeform 8"/>
          <p:cNvSpPr>
            <a:spLocks/>
          </p:cNvSpPr>
          <p:nvPr/>
        </p:nvSpPr>
        <p:spPr bwMode="auto">
          <a:xfrm>
            <a:off x="769654" y="1974542"/>
            <a:ext cx="160338" cy="161925"/>
          </a:xfrm>
          <a:custGeom>
            <a:avLst/>
            <a:gdLst>
              <a:gd name="T0" fmla="*/ 0 w 101"/>
              <a:gd name="T1" fmla="*/ 0 h 102"/>
              <a:gd name="T2" fmla="*/ 101 w 101"/>
              <a:gd name="T3" fmla="*/ 0 h 102"/>
              <a:gd name="T4" fmla="*/ 101 w 101"/>
              <a:gd name="T5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1" h="102">
                <a:moveTo>
                  <a:pt x="0" y="0"/>
                </a:moveTo>
                <a:lnTo>
                  <a:pt x="101" y="0"/>
                </a:lnTo>
                <a:lnTo>
                  <a:pt x="101" y="102"/>
                </a:lnTo>
              </a:path>
            </a:pathLst>
          </a:custGeom>
          <a:noFill/>
          <a:ln w="28575" cap="flat">
            <a:solidFill>
              <a:srgbClr val="FFFF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768066" y="2136467"/>
            <a:ext cx="2068513" cy="9525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774416" y="947429"/>
            <a:ext cx="2062163" cy="1198563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768066" y="947429"/>
            <a:ext cx="6350" cy="1189038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 flipH="1">
            <a:off x="1457041" y="1544329"/>
            <a:ext cx="346075" cy="595313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H="1">
            <a:off x="763304" y="2139642"/>
            <a:ext cx="693738" cy="1189038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798229" y="984735"/>
            <a:ext cx="682625" cy="1192213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 flipH="1">
            <a:off x="763304" y="2136467"/>
            <a:ext cx="4763" cy="1192213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grpSp>
        <p:nvGrpSpPr>
          <p:cNvPr id="26" name="Group 28"/>
          <p:cNvGrpSpPr>
            <a:grpSpLocks/>
          </p:cNvGrpSpPr>
          <p:nvPr/>
        </p:nvGrpSpPr>
        <p:grpSpPr bwMode="auto">
          <a:xfrm>
            <a:off x="588679" y="3290579"/>
            <a:ext cx="247650" cy="357188"/>
            <a:chOff x="431" y="2090"/>
            <a:chExt cx="156" cy="225"/>
          </a:xfrm>
        </p:grpSpPr>
        <p:sp>
          <p:nvSpPr>
            <p:cNvPr id="47" name="Oval 25"/>
            <p:cNvSpPr>
              <a:spLocks noChangeArrowheads="1"/>
            </p:cNvSpPr>
            <p:nvPr/>
          </p:nvSpPr>
          <p:spPr bwMode="auto">
            <a:xfrm>
              <a:off x="517" y="2090"/>
              <a:ext cx="48" cy="48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48" name="Oval 26"/>
            <p:cNvSpPr>
              <a:spLocks noChangeArrowheads="1"/>
            </p:cNvSpPr>
            <p:nvPr/>
          </p:nvSpPr>
          <p:spPr bwMode="auto">
            <a:xfrm>
              <a:off x="517" y="2090"/>
              <a:ext cx="48" cy="4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49" name="Rectangle 27"/>
            <p:cNvSpPr>
              <a:spLocks noChangeArrowheads="1"/>
            </p:cNvSpPr>
            <p:nvPr/>
          </p:nvSpPr>
          <p:spPr bwMode="auto">
            <a:xfrm>
              <a:off x="431" y="2123"/>
              <a:ext cx="1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800" b="1" i="1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F</a:t>
              </a:r>
              <a:endParaRPr kumimoji="0" lang="vi-V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7" name="Group 32"/>
          <p:cNvGrpSpPr>
            <a:grpSpLocks/>
          </p:cNvGrpSpPr>
          <p:nvPr/>
        </p:nvGrpSpPr>
        <p:grpSpPr bwMode="auto">
          <a:xfrm>
            <a:off x="1765016" y="1260167"/>
            <a:ext cx="279400" cy="322263"/>
            <a:chOff x="1172" y="811"/>
            <a:chExt cx="176" cy="203"/>
          </a:xfrm>
        </p:grpSpPr>
        <p:sp>
          <p:nvSpPr>
            <p:cNvPr id="44" name="Oval 29"/>
            <p:cNvSpPr>
              <a:spLocks noChangeArrowheads="1"/>
            </p:cNvSpPr>
            <p:nvPr/>
          </p:nvSpPr>
          <p:spPr bwMode="auto">
            <a:xfrm>
              <a:off x="1172" y="967"/>
              <a:ext cx="48" cy="47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45" name="Oval 30"/>
            <p:cNvSpPr>
              <a:spLocks noChangeArrowheads="1"/>
            </p:cNvSpPr>
            <p:nvPr/>
          </p:nvSpPr>
          <p:spPr bwMode="auto">
            <a:xfrm>
              <a:off x="1172" y="967"/>
              <a:ext cx="48" cy="47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46" name="Rectangle 31"/>
            <p:cNvSpPr>
              <a:spLocks noChangeArrowheads="1"/>
            </p:cNvSpPr>
            <p:nvPr/>
          </p:nvSpPr>
          <p:spPr bwMode="auto">
            <a:xfrm>
              <a:off x="1192" y="811"/>
              <a:ext cx="1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8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E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8" name="Group 36"/>
          <p:cNvGrpSpPr>
            <a:grpSpLocks/>
          </p:cNvGrpSpPr>
          <p:nvPr/>
        </p:nvGrpSpPr>
        <p:grpSpPr bwMode="auto">
          <a:xfrm>
            <a:off x="1187166" y="2101542"/>
            <a:ext cx="307975" cy="320675"/>
            <a:chOff x="808" y="1341"/>
            <a:chExt cx="194" cy="202"/>
          </a:xfrm>
        </p:grpSpPr>
        <p:sp>
          <p:nvSpPr>
            <p:cNvPr id="41" name="Oval 33"/>
            <p:cNvSpPr>
              <a:spLocks noChangeArrowheads="1"/>
            </p:cNvSpPr>
            <p:nvPr/>
          </p:nvSpPr>
          <p:spPr bwMode="auto">
            <a:xfrm>
              <a:off x="954" y="1341"/>
              <a:ext cx="48" cy="48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42" name="Oval 34"/>
            <p:cNvSpPr>
              <a:spLocks noChangeArrowheads="1"/>
            </p:cNvSpPr>
            <p:nvPr/>
          </p:nvSpPr>
          <p:spPr bwMode="auto">
            <a:xfrm>
              <a:off x="954" y="1341"/>
              <a:ext cx="48" cy="4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43" name="Rectangle 35"/>
            <p:cNvSpPr>
              <a:spLocks noChangeArrowheads="1"/>
            </p:cNvSpPr>
            <p:nvPr/>
          </p:nvSpPr>
          <p:spPr bwMode="auto">
            <a:xfrm>
              <a:off x="808" y="1351"/>
              <a:ext cx="16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8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D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9" name="Group 40"/>
          <p:cNvGrpSpPr>
            <a:grpSpLocks/>
          </p:cNvGrpSpPr>
          <p:nvPr/>
        </p:nvGrpSpPr>
        <p:grpSpPr bwMode="auto">
          <a:xfrm>
            <a:off x="512479" y="2003117"/>
            <a:ext cx="293688" cy="304800"/>
            <a:chOff x="383" y="1279"/>
            <a:chExt cx="185" cy="192"/>
          </a:xfrm>
        </p:grpSpPr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520" y="1339"/>
              <a:ext cx="48" cy="48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9" name="Oval 38"/>
            <p:cNvSpPr>
              <a:spLocks noChangeArrowheads="1"/>
            </p:cNvSpPr>
            <p:nvPr/>
          </p:nvSpPr>
          <p:spPr bwMode="auto">
            <a:xfrm>
              <a:off x="520" y="1339"/>
              <a:ext cx="48" cy="4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383" y="1279"/>
              <a:ext cx="1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8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0" name="Group 44"/>
          <p:cNvGrpSpPr>
            <a:grpSpLocks/>
          </p:cNvGrpSpPr>
          <p:nvPr/>
        </p:nvGrpSpPr>
        <p:grpSpPr bwMode="auto">
          <a:xfrm>
            <a:off x="2798479" y="2012642"/>
            <a:ext cx="361950" cy="304800"/>
            <a:chOff x="1823" y="1285"/>
            <a:chExt cx="228" cy="192"/>
          </a:xfrm>
        </p:grpSpPr>
        <p:sp>
          <p:nvSpPr>
            <p:cNvPr id="35" name="Oval 41"/>
            <p:cNvSpPr>
              <a:spLocks noChangeArrowheads="1"/>
            </p:cNvSpPr>
            <p:nvPr/>
          </p:nvSpPr>
          <p:spPr bwMode="auto">
            <a:xfrm>
              <a:off x="1823" y="1345"/>
              <a:ext cx="48" cy="47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6" name="Oval 42"/>
            <p:cNvSpPr>
              <a:spLocks noChangeArrowheads="1"/>
            </p:cNvSpPr>
            <p:nvPr/>
          </p:nvSpPr>
          <p:spPr bwMode="auto">
            <a:xfrm>
              <a:off x="1823" y="1345"/>
              <a:ext cx="48" cy="47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7" name="Rectangle 43"/>
            <p:cNvSpPr>
              <a:spLocks noChangeArrowheads="1"/>
            </p:cNvSpPr>
            <p:nvPr/>
          </p:nvSpPr>
          <p:spPr bwMode="auto">
            <a:xfrm>
              <a:off x="1895" y="1285"/>
              <a:ext cx="1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8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C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1" name="Group 48"/>
          <p:cNvGrpSpPr>
            <a:grpSpLocks/>
          </p:cNvGrpSpPr>
          <p:nvPr/>
        </p:nvGrpSpPr>
        <p:grpSpPr bwMode="auto">
          <a:xfrm>
            <a:off x="606141" y="661679"/>
            <a:ext cx="247650" cy="323850"/>
            <a:chOff x="442" y="434"/>
            <a:chExt cx="156" cy="204"/>
          </a:xfrm>
        </p:grpSpPr>
        <p:sp>
          <p:nvSpPr>
            <p:cNvPr id="32" name="Oval 45"/>
            <p:cNvSpPr>
              <a:spLocks noChangeArrowheads="1"/>
            </p:cNvSpPr>
            <p:nvPr/>
          </p:nvSpPr>
          <p:spPr bwMode="auto">
            <a:xfrm>
              <a:off x="524" y="590"/>
              <a:ext cx="48" cy="48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3" name="Oval 46"/>
            <p:cNvSpPr>
              <a:spLocks noChangeArrowheads="1"/>
            </p:cNvSpPr>
            <p:nvPr/>
          </p:nvSpPr>
          <p:spPr bwMode="auto">
            <a:xfrm>
              <a:off x="524" y="590"/>
              <a:ext cx="48" cy="4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4" name="Rectangle 47"/>
            <p:cNvSpPr>
              <a:spLocks noChangeArrowheads="1"/>
            </p:cNvSpPr>
            <p:nvPr/>
          </p:nvSpPr>
          <p:spPr bwMode="auto">
            <a:xfrm>
              <a:off x="442" y="434"/>
              <a:ext cx="1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8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832717"/>
              </p:ext>
            </p:extLst>
          </p:nvPr>
        </p:nvGraphicFramePr>
        <p:xfrm>
          <a:off x="2672829" y="3941502"/>
          <a:ext cx="457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0" name="Equation" r:id="rId4" imgW="457200" imgH="330120" progId="Equation.DSMT4">
                  <p:embed/>
                </p:oleObj>
              </mc:Choice>
              <mc:Fallback>
                <p:oleObj name="Equation" r:id="rId4" imgW="45720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72829" y="3941502"/>
                        <a:ext cx="4572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Rectangle 57"/>
          <p:cNvSpPr/>
          <p:nvPr/>
        </p:nvSpPr>
        <p:spPr>
          <a:xfrm flipH="1">
            <a:off x="3258478" y="250405"/>
            <a:ext cx="52943" cy="64079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b="1" dirty="0"/>
          </a:p>
        </p:txBody>
      </p:sp>
      <p:sp>
        <p:nvSpPr>
          <p:cNvPr id="59" name="Rectangle 58"/>
          <p:cNvSpPr/>
          <p:nvPr/>
        </p:nvSpPr>
        <p:spPr>
          <a:xfrm flipH="1">
            <a:off x="8019191" y="249809"/>
            <a:ext cx="52943" cy="64079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5390109" y="20208"/>
            <a:ext cx="891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Giải</a:t>
            </a:r>
            <a:endParaRPr lang="vi-VN" sz="2000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350700" y="404250"/>
                <a:ext cx="407881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a)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Chứng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minh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ΔABD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ΔEBD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en-US" sz="2000" dirty="0" smtClean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endParaRPr lang="vi-VN" sz="2000" dirty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0700" y="404250"/>
                <a:ext cx="4078819" cy="707886"/>
              </a:xfrm>
              <a:prstGeom prst="rect">
                <a:avLst/>
              </a:prstGeom>
              <a:blipFill rotWithShape="0">
                <a:blip r:embed="rId6"/>
                <a:stretch>
                  <a:fillRect l="-1644" t="-431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/>
          <p:cNvSpPr txBox="1"/>
          <p:nvPr/>
        </p:nvSpPr>
        <p:spPr>
          <a:xfrm>
            <a:off x="3392815" y="1149376"/>
            <a:ext cx="40788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noProof="1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endParaRPr lang="en-US" sz="2000" noProof="1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3420110" y="784680"/>
                <a:ext cx="5027854" cy="26341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Ta có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noProof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ΔABC</m:t>
                    </m:r>
                  </m:oMath>
                </a14:m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vuông tại A (gt) </a:t>
                </a:r>
                <a14:m>
                  <m:oMath xmlns:m="http://schemas.openxmlformats.org/officeDocument/2006/math">
                    <m:r>
                      <a:rPr lang="en-US" sz="2000" b="0" i="0" noProof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⟹</m:t>
                    </m:r>
                    <m:r>
                      <m:rPr>
                        <m:sty m:val="p"/>
                      </m:rPr>
                      <a:rPr lang="en-US" sz="2000" b="0" i="0" noProof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AB</m:t>
                    </m:r>
                    <m:r>
                      <a:rPr lang="en-US" sz="2000" b="0" i="0" noProof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⊥</m:t>
                    </m:r>
                    <m:r>
                      <m:rPr>
                        <m:sty m:val="p"/>
                      </m:rPr>
                      <a:rPr lang="en-US" sz="2000" b="0" i="0" noProof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AC</m:t>
                    </m:r>
                  </m:oMath>
                </a14:m>
                <a:endParaRPr lang="en-US" sz="200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US" sz="2000" noProof="1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Ta có BD là tia phân giác của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 noProof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 noProof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ABC</m:t>
                        </m:r>
                      </m:e>
                    </m:acc>
                  </m:oMath>
                </a14:m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(gt)</a:t>
                </a:r>
                <a:endParaRPr lang="en-US" sz="2000" noProof="1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noProof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acc>
                        <m:accPr>
                          <m:chr m:val="̂"/>
                          <m:ctrlPr>
                            <a:rPr lang="en-US" sz="2000" i="1" noProof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noProof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ABD</m:t>
                          </m:r>
                        </m:e>
                      </m:acc>
                      <m:r>
                        <a:rPr lang="en-US" sz="2000" noProof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000" i="1" noProof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noProof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EBD</m:t>
                          </m:r>
                        </m:e>
                      </m:acc>
                    </m:oMath>
                  </m:oMathPara>
                </a14:m>
                <a:endParaRPr lang="en-US" sz="200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Xét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ΔABD</m:t>
                    </m:r>
                  </m:oMath>
                </a14:m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và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ΔEBD</m:t>
                    </m:r>
                  </m:oMath>
                </a14:m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có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US" sz="2000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b="0" i="1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eqArrPr>
                            <m:e>
                              <m:acc>
                                <m:accPr>
                                  <m:chr m:val="̂"/>
                                  <m:ctrlPr>
                                    <a:rPr lang="en-US" sz="2000" b="0" i="1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BAD</m:t>
                                  </m:r>
                                </m:e>
                              </m:acc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2000" b="0" i="1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BED</m:t>
                                  </m:r>
                                </m:e>
                              </m:acc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sz="2000" b="0" i="1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90</m:t>
                                  </m:r>
                                </m:e>
                                <m:sup>
                                  <m: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0</m:t>
                                  </m:r>
                                </m:sup>
                              </m:sSup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en-US" sz="2000" b="0" i="1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AB</m:t>
                                  </m:r>
                                  <m: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⊥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AC</m:t>
                                  </m:r>
                                  <m: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;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DE</m:t>
                                  </m:r>
                                  <m: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⊥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BC</m:t>
                                  </m:r>
                                </m:e>
                              </m:d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BD</m:t>
                              </m:r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: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c</m:t>
                              </m:r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ạ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nh</m:t>
                              </m:r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chung</m:t>
                              </m:r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sz="2000" b="0" i="1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ABD</m:t>
                                  </m:r>
                                </m:e>
                              </m:acc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2000" b="0" i="1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EBD</m:t>
                                  </m:r>
                                </m:e>
                              </m:acc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en-US" sz="2000" b="0" i="1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cmt</m:t>
                                  </m:r>
                                </m:e>
                              </m:d>
                            </m:e>
                          </m:eqArr>
                        </m:e>
                      </m:d>
                    </m:oMath>
                  </m:oMathPara>
                </a14:m>
                <a:endParaRPr lang="en-US" sz="200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ΔABD</m:t>
                      </m:r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ΔEBD</m:t>
                      </m:r>
                      <m:d>
                        <m:dPr>
                          <m:ctrlPr>
                            <a:rPr lang="en-US" sz="2000" b="0" i="1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ạ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nh</m:t>
                          </m:r>
                          <m: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huy</m:t>
                          </m:r>
                          <m: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ề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n</m:t>
                          </m:r>
                          <m: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g</m:t>
                          </m:r>
                          <m: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ó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nh</m:t>
                          </m:r>
                          <m: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ọ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n</m:t>
                          </m:r>
                        </m:e>
                      </m:d>
                    </m:oMath>
                  </m:oMathPara>
                </a14:m>
                <a:endParaRPr lang="en-US" sz="2000" b="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0110" y="784680"/>
                <a:ext cx="5027854" cy="2634183"/>
              </a:xfrm>
              <a:prstGeom prst="rect">
                <a:avLst/>
              </a:prstGeom>
              <a:blipFill rotWithShape="0">
                <a:blip r:embed="rId7"/>
                <a:stretch>
                  <a:fillRect l="-1212" t="-1389" b="-185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3392815" y="3399183"/>
                <a:ext cx="467931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b)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Chứng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minh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AF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EC</m:t>
                    </m:r>
                  </m:oMath>
                </a14:m>
                <a:r>
                  <a:rPr lang="en-US" sz="20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và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ΔBFC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c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â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n</m:t>
                    </m:r>
                  </m:oMath>
                </a14:m>
                <a:endParaRPr lang="vi-VN" sz="2000" dirty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2815" y="3399183"/>
                <a:ext cx="4679319" cy="400110"/>
              </a:xfrm>
              <a:prstGeom prst="rect">
                <a:avLst/>
              </a:prstGeom>
              <a:blipFill rotWithShape="0">
                <a:blip r:embed="rId8"/>
                <a:stretch>
                  <a:fillRect l="-1434" t="-9231" b="-2769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/>
          <p:cNvSpPr txBox="1"/>
          <p:nvPr/>
        </p:nvSpPr>
        <p:spPr>
          <a:xfrm>
            <a:off x="9359486" y="181073"/>
            <a:ext cx="2130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Sơ</a:t>
            </a:r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đồ</a:t>
            </a:r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phân</a:t>
            </a:r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tích</a:t>
            </a:r>
            <a:endParaRPr lang="vi-VN" dirty="0">
              <a:solidFill>
                <a:srgbClr val="FFFF00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9461552" y="534061"/>
                <a:ext cx="16635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b1)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AF</m:t>
                    </m:r>
                    <m:r>
                      <a:rPr lang="en-US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EC</m:t>
                    </m:r>
                    <m:r>
                      <a:rPr lang="en-US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vi-VN" dirty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1552" y="534061"/>
                <a:ext cx="1663580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2930" t="-11667" b="-25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Down Arrow 67"/>
          <p:cNvSpPr/>
          <p:nvPr/>
        </p:nvSpPr>
        <p:spPr>
          <a:xfrm rot="10800000">
            <a:off x="10264692" y="916886"/>
            <a:ext cx="234836" cy="26162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9156406" y="1205498"/>
                <a:ext cx="24514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ΔADF</m:t>
                      </m:r>
                      <m: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ΔEDC</m:t>
                      </m:r>
                    </m:oMath>
                  </m:oMathPara>
                </a14:m>
                <a:endParaRPr lang="vi-VN" dirty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6406" y="1205498"/>
                <a:ext cx="2451409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Down Arrow 75"/>
          <p:cNvSpPr/>
          <p:nvPr/>
        </p:nvSpPr>
        <p:spPr>
          <a:xfrm rot="10800000">
            <a:off x="8817865" y="2058098"/>
            <a:ext cx="234836" cy="26162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7" name="Down Arrow 76"/>
          <p:cNvSpPr/>
          <p:nvPr/>
        </p:nvSpPr>
        <p:spPr>
          <a:xfrm rot="10800000">
            <a:off x="11255172" y="2054754"/>
            <a:ext cx="234836" cy="26162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8" name="Down Arrow 77"/>
          <p:cNvSpPr/>
          <p:nvPr/>
        </p:nvSpPr>
        <p:spPr>
          <a:xfrm rot="10800000">
            <a:off x="10269892" y="2058809"/>
            <a:ext cx="229635" cy="87775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9" name="Rectangle 78"/>
          <p:cNvSpPr/>
          <p:nvPr/>
        </p:nvSpPr>
        <p:spPr>
          <a:xfrm>
            <a:off x="8817865" y="1905598"/>
            <a:ext cx="2672143" cy="1125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7764873" y="2341379"/>
                <a:ext cx="2451409" cy="3783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DAF</m:t>
                          </m:r>
                        </m:e>
                      </m:acc>
                      <m: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DEC</m:t>
                          </m:r>
                        </m:e>
                      </m:acc>
                      <m: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90</m:t>
                          </m:r>
                        </m:e>
                        <m:sup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vi-VN" dirty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4873" y="2341379"/>
                <a:ext cx="2451409" cy="37837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10610328" y="2346540"/>
                <a:ext cx="1841115" cy="6556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ADF</m:t>
                          </m:r>
                        </m:e>
                      </m:acc>
                      <m: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EDC</m:t>
                          </m:r>
                        </m:e>
                      </m:acc>
                    </m:oMath>
                  </m:oMathPara>
                </a14:m>
                <a:endParaRPr lang="en-US" b="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(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đối</a:t>
                </a:r>
                <a:r>
                  <a:rPr lang="en-U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đỉnh</a:t>
                </a:r>
                <a:r>
                  <a:rPr lang="en-U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)</a:t>
                </a:r>
                <a:endParaRPr lang="vi-VN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0328" y="2346540"/>
                <a:ext cx="1841115" cy="655629"/>
              </a:xfrm>
              <a:prstGeom prst="rect">
                <a:avLst/>
              </a:prstGeom>
              <a:blipFill rotWithShape="0">
                <a:blip r:embed="rId12"/>
                <a:stretch>
                  <a:fillRect r="-13245" b="-1401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Down Arrow 81"/>
          <p:cNvSpPr/>
          <p:nvPr/>
        </p:nvSpPr>
        <p:spPr>
          <a:xfrm rot="10800000">
            <a:off x="10264692" y="1639000"/>
            <a:ext cx="234836" cy="26162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9461552" y="3002222"/>
                <a:ext cx="184111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DA</m:t>
                      </m:r>
                      <m: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DE</m:t>
                      </m:r>
                    </m:oMath>
                  </m:oMathPara>
                </a14:m>
                <a:endParaRPr lang="vi-VN" dirty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1552" y="3002222"/>
                <a:ext cx="1841115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9156406" y="3721050"/>
                <a:ext cx="245140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ΔABD</m:t>
                      </m:r>
                      <m: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ΔEBD</m:t>
                      </m:r>
                    </m:oMath>
                  </m:oMathPara>
                </a14:m>
                <a:endParaRPr lang="en-US" b="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(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cmt</a:t>
                </a:r>
                <a:r>
                  <a:rPr lang="en-U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)</a:t>
                </a:r>
                <a:endParaRPr lang="vi-VN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6406" y="3721050"/>
                <a:ext cx="2451409" cy="646331"/>
              </a:xfrm>
              <a:prstGeom prst="rect">
                <a:avLst/>
              </a:prstGeom>
              <a:blipFill rotWithShape="0">
                <a:blip r:embed="rId14"/>
                <a:stretch>
                  <a:fillRect b="-1320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Down Arrow 85"/>
          <p:cNvSpPr/>
          <p:nvPr/>
        </p:nvSpPr>
        <p:spPr>
          <a:xfrm rot="10800000">
            <a:off x="10264692" y="3364553"/>
            <a:ext cx="234836" cy="26162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/>
              <p:cNvSpPr/>
              <p:nvPr/>
            </p:nvSpPr>
            <p:spPr>
              <a:xfrm>
                <a:off x="3420110" y="3801961"/>
                <a:ext cx="4599081" cy="26190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Ta có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ΔABD</m:t>
                    </m:r>
                    <m: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ΔEBD</m:t>
                    </m:r>
                    <m: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ctrlPr>
                          <a:rPr lang="en-US" sz="2000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cmt</m:t>
                        </m:r>
                      </m:e>
                    </m:d>
                  </m:oMath>
                </a14:m>
                <a:endParaRPr lang="en-US" sz="200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DA</m:t>
                      </m:r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DE</m:t>
                      </m:r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ctrlPr>
                            <a:rPr lang="en-US" sz="2000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hai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ạ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nh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ươ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ng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ứ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ng</m:t>
                          </m:r>
                        </m:e>
                      </m:d>
                    </m:oMath>
                  </m:oMathPara>
                </a14:m>
                <a:endParaRPr lang="en-US" sz="200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Xét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noProof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</m:t>
                    </m:r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ADF</m:t>
                    </m:r>
                  </m:oMath>
                </a14:m>
                <a:r>
                  <a:rPr lang="en-US" sz="2000" noProof="1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và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noProof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</m:t>
                    </m:r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EDC</m:t>
                    </m:r>
                  </m:oMath>
                </a14:m>
                <a:r>
                  <a:rPr lang="en-US" sz="2000" noProof="1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có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US" sz="2000" i="1" noProof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i="1" noProof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eqArrPr>
                            <m:e>
                              <m:acc>
                                <m:accPr>
                                  <m:chr m:val="̂"/>
                                  <m:ctrlPr>
                                    <a:rPr lang="en-US" sz="2000" i="1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DAF</m:t>
                                  </m:r>
                                </m:e>
                              </m:acc>
                              <m:r>
                                <a:rPr lang="en-US" sz="2000" i="0" noProof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2000" i="1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DEC</m:t>
                                  </m:r>
                                </m:e>
                              </m:acc>
                              <m:r>
                                <a:rPr lang="en-US" sz="2000" i="0" noProof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sz="2000" i="1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0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90</m:t>
                                  </m:r>
                                </m:e>
                                <m:sup>
                                  <m:r>
                                    <a:rPr lang="en-US" sz="2000" i="0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0</m:t>
                                  </m:r>
                                </m:sup>
                              </m:sSup>
                              <m:r>
                                <a:rPr lang="en-US" sz="2000" i="0" noProof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en-US" sz="2000" i="1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i="0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AB</m:t>
                                  </m:r>
                                  <m:r>
                                    <a:rPr lang="en-US" sz="2000" i="0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⊥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i="0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AC</m:t>
                                  </m:r>
                                  <m:r>
                                    <a:rPr lang="en-US" sz="2000" i="0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;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i="0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DE</m:t>
                                  </m:r>
                                  <m:r>
                                    <a:rPr lang="en-US" sz="2000" i="0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⊥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i="0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BC</m:t>
                                  </m:r>
                                </m:e>
                              </m:d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DA</m:t>
                              </m:r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DE</m:t>
                              </m:r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(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cmt</m:t>
                              </m:r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sz="2000" b="0" i="1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ADF</m:t>
                                  </m:r>
                                </m:e>
                              </m:acc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2000" b="0" i="1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EDC</m:t>
                                  </m:r>
                                </m:e>
                              </m:acc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(đố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i</m:t>
                              </m:r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đỉ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nh</m:t>
                              </m:r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000" noProof="1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0" noProof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en-US" sz="2000" i="0" noProof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ΔADF</m:t>
                      </m:r>
                      <m:r>
                        <a:rPr lang="en-US" sz="2000" i="0" noProof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i="0" noProof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ΔEDC</m:t>
                      </m:r>
                      <m:d>
                        <m:dPr>
                          <m:ctrlPr>
                            <a:rPr lang="en-US" sz="2000" i="1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g</m:t>
                          </m:r>
                          <m: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g</m:t>
                          </m:r>
                        </m:e>
                      </m:d>
                    </m:oMath>
                  </m:oMathPara>
                </a14:m>
                <a:endParaRPr lang="en-US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AF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EC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hai</m:t>
                          </m:r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ạ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nh</m:t>
                          </m:r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ươ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ng</m:t>
                          </m:r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ứ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ng</m:t>
                          </m:r>
                        </m:e>
                      </m:d>
                    </m:oMath>
                  </m:oMathPara>
                </a14:m>
                <a:endParaRPr lang="vi-VN" sz="2000" dirty="0"/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0110" y="3801961"/>
                <a:ext cx="4599081" cy="2619050"/>
              </a:xfrm>
              <a:prstGeom prst="rect">
                <a:avLst/>
              </a:prstGeom>
              <a:blipFill rotWithShape="0">
                <a:blip r:embed="rId15"/>
                <a:stretch>
                  <a:fillRect l="-1326" t="-1399" b="-186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76468" y="1895990"/>
            <a:ext cx="487802" cy="514292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 rot="17987360">
            <a:off x="1416174" y="1544057"/>
            <a:ext cx="487802" cy="514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42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21" grpId="0" animBg="1"/>
      <p:bldP spid="61" grpId="0"/>
      <p:bldP spid="64" grpId="0"/>
      <p:bldP spid="67" grpId="0"/>
      <p:bldP spid="68" grpId="0" animBg="1"/>
      <p:bldP spid="69" grpId="0"/>
      <p:bldP spid="76" grpId="0" animBg="1"/>
      <p:bldP spid="77" grpId="0" animBg="1"/>
      <p:bldP spid="78" grpId="0" animBg="1"/>
      <p:bldP spid="79" grpId="0" animBg="1"/>
      <p:bldP spid="80" grpId="0"/>
      <p:bldP spid="81" grpId="0"/>
      <p:bldP spid="82" grpId="0" animBg="1"/>
      <p:bldP spid="83" grpId="0"/>
      <p:bldP spid="85" grpId="0"/>
      <p:bldP spid="86" grpId="0" animBg="1"/>
      <p:bldP spid="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90995219"/>
                  </p:ext>
                </p:extLst>
              </p:nvPr>
            </p:nvGraphicFramePr>
            <p:xfrm>
              <a:off x="109172" y="3696661"/>
              <a:ext cx="3175778" cy="29260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1722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2634056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</a:tblGrid>
                  <a:tr h="10192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i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GT</a:t>
                          </a:r>
                          <a:endParaRPr lang="en-US" sz="1800" i="0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ΔABC</m:t>
                              </m:r>
                            </m:oMath>
                          </a14:m>
                          <a:r>
                            <a:rPr lang="en-US" sz="1800" b="0" i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vuông</a:t>
                          </a:r>
                          <a:r>
                            <a:rPr lang="en-US" sz="1800" b="0" i="0" baseline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tại A</a:t>
                          </a:r>
                        </a:p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BD</m:t>
                              </m:r>
                            </m:oMath>
                          </a14:m>
                          <a:r>
                            <a:rPr lang="en-US" sz="1800" b="0" i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là</a:t>
                          </a:r>
                          <a:r>
                            <a:rPr lang="en-US" sz="1800" b="0" i="0" baseline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phân giác của</a:t>
                          </a:r>
                          <a:endParaRPr lang="en-US" sz="1800" b="0" i="0" noProof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DE</m:t>
                              </m:r>
                              <m:r>
                                <a:rPr lang="en-US" sz="1800" b="0" i="0" noProof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⊥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BC</m:t>
                              </m:r>
                            </m:oMath>
                          </a14:m>
                          <a:r>
                            <a:rPr lang="en-US" sz="1800" b="0" i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tại</a:t>
                          </a:r>
                          <a:r>
                            <a:rPr lang="en-US" sz="1800" b="0" i="0" baseline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E</a:t>
                          </a:r>
                        </a:p>
                        <a:p>
                          <a:pPr algn="l"/>
                          <a:r>
                            <a:rPr lang="en-US" sz="1800" b="0" i="0" baseline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b) Tia ED cắt tia BA tại F</a:t>
                          </a:r>
                          <a:endParaRPr lang="en-US" sz="1800" b="0" i="0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KL</a:t>
                          </a:r>
                          <a:endParaRPr lang="en-US" sz="1800" b="1" i="0" noProof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indent="-457200" algn="l">
                            <a:buAutoNum type="alphaLcParenR"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ΔABD</m:t>
                              </m:r>
                              <m: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ΔEBD</m:t>
                              </m:r>
                            </m:oMath>
                          </a14:m>
                          <a:endParaRPr lang="en-US" sz="18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457200" indent="-457200" algn="l">
                            <a:buAutoNum type="alphaLcParenR"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AF</m:t>
                              </m:r>
                              <m: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EC</m:t>
                              </m:r>
                            </m:oMath>
                          </a14:m>
                          <a:endParaRPr lang="en-US" sz="18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indent="0" algn="l">
                            <a:buNone/>
                          </a:pPr>
                          <a:r>
                            <a:rPr lang="en-US" sz="1800" b="0" i="0" noProof="1" smtClean="0">
                              <a:solidFill>
                                <a:schemeClr val="bg1"/>
                              </a:solidFill>
                              <a:ea typeface="Cambria Math" panose="02040503050406030204" pitchFamily="18" charset="0"/>
                            </a:rPr>
                            <a:t>        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ΔBFC</m:t>
                              </m:r>
                            </m:oMath>
                          </a14:m>
                          <a:r>
                            <a:rPr lang="en-US" sz="18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cân</a:t>
                          </a:r>
                        </a:p>
                        <a:p>
                          <a:pPr marL="457200" indent="-457200" algn="l">
                            <a:buFont typeface="+mj-lt"/>
                            <a:buAutoNum type="alphaLcParenR" startAt="3"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AE</m:t>
                              </m:r>
                              <m:r>
                                <m:rPr>
                                  <m:lit/>
                                </m:rP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//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FC</m:t>
                              </m:r>
                              <m: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</m:oMath>
                          </a14:m>
                          <a:endParaRPr lang="en-US" sz="18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457200" indent="-457200" algn="l">
                            <a:buFont typeface="+mj-lt"/>
                            <a:buAutoNum type="alphaLcParenR" startAt="3"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BD</m:t>
                              </m:r>
                              <m:r>
                                <a:rPr lang="en-US" sz="18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⊥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FC</m:t>
                              </m:r>
                              <m:r>
                                <a:rPr lang="en-US" sz="18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</m:oMath>
                          </a14:m>
                          <a:endParaRPr lang="en-US" sz="18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457200" indent="-457200" algn="ctr">
                            <a:buAutoNum type="alphaLcParenR" startAt="3"/>
                          </a:pPr>
                          <a:endParaRPr lang="en-US" sz="1800" i="0" noProof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90995219"/>
                  </p:ext>
                </p:extLst>
              </p:nvPr>
            </p:nvGraphicFramePr>
            <p:xfrm>
              <a:off x="109172" y="3696661"/>
              <a:ext cx="3175778" cy="29260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1722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0"/>
                        </a:ext>
                      </a:extLst>
                    </a:gridCol>
                    <a:gridCol w="2634056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1"/>
                        </a:ext>
                      </a:extLst>
                    </a:gridCol>
                  </a:tblGrid>
                  <a:tr h="11887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i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GT</a:t>
                          </a:r>
                          <a:endParaRPr lang="en-US" sz="1800" i="0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vi-VN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0554" t="-3077" r="-231" b="-1471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0"/>
                      </a:ext>
                    </a:extLst>
                  </a:tr>
                  <a:tr h="17373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KL</a:t>
                          </a:r>
                          <a:endParaRPr lang="en-US" sz="1800" b="1" i="0" noProof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vi-VN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0554" t="-70280" r="-231" b="-3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TextBox 3"/>
          <p:cNvSpPr txBox="1"/>
          <p:nvPr/>
        </p:nvSpPr>
        <p:spPr>
          <a:xfrm>
            <a:off x="172278" y="101017"/>
            <a:ext cx="172540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Bài toán 3. </a:t>
            </a:r>
            <a:endParaRPr lang="en-US" sz="2600" noProof="1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416434" y="575954"/>
            <a:ext cx="2773363" cy="313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1025816" y="1210954"/>
            <a:ext cx="161350" cy="153160"/>
          </a:xfrm>
          <a:custGeom>
            <a:avLst/>
            <a:gdLst>
              <a:gd name="T0" fmla="*/ 53 w 53"/>
              <a:gd name="T1" fmla="*/ 0 h 53"/>
              <a:gd name="T2" fmla="*/ 0 w 53"/>
              <a:gd name="T3" fmla="*/ 53 h 5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3" h="53">
                <a:moveTo>
                  <a:pt x="53" y="0"/>
                </a:moveTo>
                <a:cubicBezTo>
                  <a:pt x="40" y="22"/>
                  <a:pt x="22" y="40"/>
                  <a:pt x="0" y="53"/>
                </a:cubicBezTo>
              </a:path>
            </a:pathLst>
          </a:custGeom>
          <a:noFill/>
          <a:ln w="28575" cap="flat">
            <a:solidFill>
              <a:srgbClr val="FFFF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>
            <a:off x="774416" y="1354602"/>
            <a:ext cx="245050" cy="107177"/>
          </a:xfrm>
          <a:custGeom>
            <a:avLst/>
            <a:gdLst>
              <a:gd name="T0" fmla="*/ 72 w 72"/>
              <a:gd name="T1" fmla="*/ 0 h 19"/>
              <a:gd name="T2" fmla="*/ 0 w 72"/>
              <a:gd name="T3" fmla="*/ 18 h 1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2" h="19">
                <a:moveTo>
                  <a:pt x="72" y="0"/>
                </a:moveTo>
                <a:cubicBezTo>
                  <a:pt x="50" y="12"/>
                  <a:pt x="25" y="19"/>
                  <a:pt x="0" y="18"/>
                </a:cubicBezTo>
              </a:path>
            </a:pathLst>
          </a:custGeom>
          <a:noFill/>
          <a:ln w="28575" cap="flat">
            <a:solidFill>
              <a:srgbClr val="FFFF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1582454" y="1463367"/>
            <a:ext cx="139700" cy="220663"/>
          </a:xfrm>
          <a:custGeom>
            <a:avLst/>
            <a:gdLst>
              <a:gd name="T0" fmla="*/ 88 w 88"/>
              <a:gd name="T1" fmla="*/ 139 h 139"/>
              <a:gd name="T2" fmla="*/ 0 w 88"/>
              <a:gd name="T3" fmla="*/ 88 h 139"/>
              <a:gd name="T4" fmla="*/ 51 w 88"/>
              <a:gd name="T5" fmla="*/ 0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8" h="139">
                <a:moveTo>
                  <a:pt x="88" y="139"/>
                </a:moveTo>
                <a:lnTo>
                  <a:pt x="0" y="88"/>
                </a:lnTo>
                <a:lnTo>
                  <a:pt x="51" y="0"/>
                </a:lnTo>
              </a:path>
            </a:pathLst>
          </a:custGeom>
          <a:noFill/>
          <a:ln w="28575" cap="flat">
            <a:solidFill>
              <a:srgbClr val="FFFF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1" name="Freeform 8"/>
          <p:cNvSpPr>
            <a:spLocks/>
          </p:cNvSpPr>
          <p:nvPr/>
        </p:nvSpPr>
        <p:spPr bwMode="auto">
          <a:xfrm>
            <a:off x="769654" y="1974542"/>
            <a:ext cx="160338" cy="161925"/>
          </a:xfrm>
          <a:custGeom>
            <a:avLst/>
            <a:gdLst>
              <a:gd name="T0" fmla="*/ 0 w 101"/>
              <a:gd name="T1" fmla="*/ 0 h 102"/>
              <a:gd name="T2" fmla="*/ 101 w 101"/>
              <a:gd name="T3" fmla="*/ 0 h 102"/>
              <a:gd name="T4" fmla="*/ 101 w 101"/>
              <a:gd name="T5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1" h="102">
                <a:moveTo>
                  <a:pt x="0" y="0"/>
                </a:moveTo>
                <a:lnTo>
                  <a:pt x="101" y="0"/>
                </a:lnTo>
                <a:lnTo>
                  <a:pt x="101" y="102"/>
                </a:lnTo>
              </a:path>
            </a:pathLst>
          </a:custGeom>
          <a:noFill/>
          <a:ln w="28575" cap="flat">
            <a:solidFill>
              <a:srgbClr val="FFFF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768066" y="2136467"/>
            <a:ext cx="2068513" cy="9525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774416" y="947429"/>
            <a:ext cx="2062163" cy="1198563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768066" y="947429"/>
            <a:ext cx="6350" cy="1189038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 flipH="1">
            <a:off x="1457041" y="1544329"/>
            <a:ext cx="346075" cy="595313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H="1">
            <a:off x="763304" y="2139642"/>
            <a:ext cx="693738" cy="1189038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798229" y="984735"/>
            <a:ext cx="682625" cy="1192213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763304" y="2145992"/>
            <a:ext cx="2073275" cy="1182688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 flipH="1">
            <a:off x="763304" y="2136467"/>
            <a:ext cx="4763" cy="1192213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grpSp>
        <p:nvGrpSpPr>
          <p:cNvPr id="26" name="Group 28"/>
          <p:cNvGrpSpPr>
            <a:grpSpLocks/>
          </p:cNvGrpSpPr>
          <p:nvPr/>
        </p:nvGrpSpPr>
        <p:grpSpPr bwMode="auto">
          <a:xfrm>
            <a:off x="588679" y="3290579"/>
            <a:ext cx="247650" cy="357188"/>
            <a:chOff x="431" y="2090"/>
            <a:chExt cx="156" cy="225"/>
          </a:xfrm>
        </p:grpSpPr>
        <p:sp>
          <p:nvSpPr>
            <p:cNvPr id="47" name="Oval 25"/>
            <p:cNvSpPr>
              <a:spLocks noChangeArrowheads="1"/>
            </p:cNvSpPr>
            <p:nvPr/>
          </p:nvSpPr>
          <p:spPr bwMode="auto">
            <a:xfrm>
              <a:off x="517" y="2090"/>
              <a:ext cx="48" cy="48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48" name="Oval 26"/>
            <p:cNvSpPr>
              <a:spLocks noChangeArrowheads="1"/>
            </p:cNvSpPr>
            <p:nvPr/>
          </p:nvSpPr>
          <p:spPr bwMode="auto">
            <a:xfrm>
              <a:off x="517" y="2090"/>
              <a:ext cx="48" cy="4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49" name="Rectangle 27"/>
            <p:cNvSpPr>
              <a:spLocks noChangeArrowheads="1"/>
            </p:cNvSpPr>
            <p:nvPr/>
          </p:nvSpPr>
          <p:spPr bwMode="auto">
            <a:xfrm>
              <a:off x="431" y="2123"/>
              <a:ext cx="1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800" b="1" i="1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F</a:t>
              </a:r>
              <a:endParaRPr kumimoji="0" lang="vi-V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7" name="Group 32"/>
          <p:cNvGrpSpPr>
            <a:grpSpLocks/>
          </p:cNvGrpSpPr>
          <p:nvPr/>
        </p:nvGrpSpPr>
        <p:grpSpPr bwMode="auto">
          <a:xfrm>
            <a:off x="1765016" y="1260167"/>
            <a:ext cx="279400" cy="322263"/>
            <a:chOff x="1172" y="811"/>
            <a:chExt cx="176" cy="203"/>
          </a:xfrm>
        </p:grpSpPr>
        <p:sp>
          <p:nvSpPr>
            <p:cNvPr id="44" name="Oval 29"/>
            <p:cNvSpPr>
              <a:spLocks noChangeArrowheads="1"/>
            </p:cNvSpPr>
            <p:nvPr/>
          </p:nvSpPr>
          <p:spPr bwMode="auto">
            <a:xfrm>
              <a:off x="1172" y="967"/>
              <a:ext cx="48" cy="47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45" name="Oval 30"/>
            <p:cNvSpPr>
              <a:spLocks noChangeArrowheads="1"/>
            </p:cNvSpPr>
            <p:nvPr/>
          </p:nvSpPr>
          <p:spPr bwMode="auto">
            <a:xfrm>
              <a:off x="1172" y="967"/>
              <a:ext cx="48" cy="47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46" name="Rectangle 31"/>
            <p:cNvSpPr>
              <a:spLocks noChangeArrowheads="1"/>
            </p:cNvSpPr>
            <p:nvPr/>
          </p:nvSpPr>
          <p:spPr bwMode="auto">
            <a:xfrm>
              <a:off x="1192" y="811"/>
              <a:ext cx="1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8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E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8" name="Group 36"/>
          <p:cNvGrpSpPr>
            <a:grpSpLocks/>
          </p:cNvGrpSpPr>
          <p:nvPr/>
        </p:nvGrpSpPr>
        <p:grpSpPr bwMode="auto">
          <a:xfrm>
            <a:off x="1187166" y="2101542"/>
            <a:ext cx="307975" cy="320675"/>
            <a:chOff x="808" y="1341"/>
            <a:chExt cx="194" cy="202"/>
          </a:xfrm>
        </p:grpSpPr>
        <p:sp>
          <p:nvSpPr>
            <p:cNvPr id="41" name="Oval 33"/>
            <p:cNvSpPr>
              <a:spLocks noChangeArrowheads="1"/>
            </p:cNvSpPr>
            <p:nvPr/>
          </p:nvSpPr>
          <p:spPr bwMode="auto">
            <a:xfrm>
              <a:off x="954" y="1341"/>
              <a:ext cx="48" cy="48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42" name="Oval 34"/>
            <p:cNvSpPr>
              <a:spLocks noChangeArrowheads="1"/>
            </p:cNvSpPr>
            <p:nvPr/>
          </p:nvSpPr>
          <p:spPr bwMode="auto">
            <a:xfrm>
              <a:off x="954" y="1341"/>
              <a:ext cx="48" cy="4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43" name="Rectangle 35"/>
            <p:cNvSpPr>
              <a:spLocks noChangeArrowheads="1"/>
            </p:cNvSpPr>
            <p:nvPr/>
          </p:nvSpPr>
          <p:spPr bwMode="auto">
            <a:xfrm>
              <a:off x="808" y="1351"/>
              <a:ext cx="16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8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D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9" name="Group 40"/>
          <p:cNvGrpSpPr>
            <a:grpSpLocks/>
          </p:cNvGrpSpPr>
          <p:nvPr/>
        </p:nvGrpSpPr>
        <p:grpSpPr bwMode="auto">
          <a:xfrm>
            <a:off x="512479" y="2003117"/>
            <a:ext cx="293688" cy="304800"/>
            <a:chOff x="383" y="1279"/>
            <a:chExt cx="185" cy="192"/>
          </a:xfrm>
        </p:grpSpPr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520" y="1339"/>
              <a:ext cx="48" cy="48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9" name="Oval 38"/>
            <p:cNvSpPr>
              <a:spLocks noChangeArrowheads="1"/>
            </p:cNvSpPr>
            <p:nvPr/>
          </p:nvSpPr>
          <p:spPr bwMode="auto">
            <a:xfrm>
              <a:off x="520" y="1339"/>
              <a:ext cx="48" cy="4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383" y="1279"/>
              <a:ext cx="1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8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0" name="Group 44"/>
          <p:cNvGrpSpPr>
            <a:grpSpLocks/>
          </p:cNvGrpSpPr>
          <p:nvPr/>
        </p:nvGrpSpPr>
        <p:grpSpPr bwMode="auto">
          <a:xfrm>
            <a:off x="2798479" y="2012642"/>
            <a:ext cx="361950" cy="304800"/>
            <a:chOff x="1823" y="1285"/>
            <a:chExt cx="228" cy="192"/>
          </a:xfrm>
        </p:grpSpPr>
        <p:sp>
          <p:nvSpPr>
            <p:cNvPr id="35" name="Oval 41"/>
            <p:cNvSpPr>
              <a:spLocks noChangeArrowheads="1"/>
            </p:cNvSpPr>
            <p:nvPr/>
          </p:nvSpPr>
          <p:spPr bwMode="auto">
            <a:xfrm>
              <a:off x="1823" y="1345"/>
              <a:ext cx="48" cy="47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6" name="Oval 42"/>
            <p:cNvSpPr>
              <a:spLocks noChangeArrowheads="1"/>
            </p:cNvSpPr>
            <p:nvPr/>
          </p:nvSpPr>
          <p:spPr bwMode="auto">
            <a:xfrm>
              <a:off x="1823" y="1345"/>
              <a:ext cx="48" cy="47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7" name="Rectangle 43"/>
            <p:cNvSpPr>
              <a:spLocks noChangeArrowheads="1"/>
            </p:cNvSpPr>
            <p:nvPr/>
          </p:nvSpPr>
          <p:spPr bwMode="auto">
            <a:xfrm>
              <a:off x="1895" y="1285"/>
              <a:ext cx="1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8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C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1" name="Group 48"/>
          <p:cNvGrpSpPr>
            <a:grpSpLocks/>
          </p:cNvGrpSpPr>
          <p:nvPr/>
        </p:nvGrpSpPr>
        <p:grpSpPr bwMode="auto">
          <a:xfrm>
            <a:off x="606141" y="661679"/>
            <a:ext cx="247650" cy="323850"/>
            <a:chOff x="442" y="434"/>
            <a:chExt cx="156" cy="204"/>
          </a:xfrm>
        </p:grpSpPr>
        <p:sp>
          <p:nvSpPr>
            <p:cNvPr id="32" name="Oval 45"/>
            <p:cNvSpPr>
              <a:spLocks noChangeArrowheads="1"/>
            </p:cNvSpPr>
            <p:nvPr/>
          </p:nvSpPr>
          <p:spPr bwMode="auto">
            <a:xfrm>
              <a:off x="524" y="590"/>
              <a:ext cx="48" cy="48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3" name="Oval 46"/>
            <p:cNvSpPr>
              <a:spLocks noChangeArrowheads="1"/>
            </p:cNvSpPr>
            <p:nvPr/>
          </p:nvSpPr>
          <p:spPr bwMode="auto">
            <a:xfrm>
              <a:off x="524" y="590"/>
              <a:ext cx="48" cy="4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4" name="Rectangle 47"/>
            <p:cNvSpPr>
              <a:spLocks noChangeArrowheads="1"/>
            </p:cNvSpPr>
            <p:nvPr/>
          </p:nvSpPr>
          <p:spPr bwMode="auto">
            <a:xfrm>
              <a:off x="442" y="434"/>
              <a:ext cx="1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8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aphicFrame>
        <p:nvGraphicFramePr>
          <p:cNvPr id="53" name="Object 52"/>
          <p:cNvGraphicFramePr>
            <a:graphicFrameLocks noChangeAspect="1"/>
          </p:cNvGraphicFramePr>
          <p:nvPr>
            <p:extLst/>
          </p:nvPr>
        </p:nvGraphicFramePr>
        <p:xfrm>
          <a:off x="2672829" y="3941502"/>
          <a:ext cx="457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7" name="Equation" r:id="rId4" imgW="457200" imgH="330120" progId="Equation.DSMT4">
                  <p:embed/>
                </p:oleObj>
              </mc:Choice>
              <mc:Fallback>
                <p:oleObj name="Equation" r:id="rId4" imgW="45720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72829" y="3941502"/>
                        <a:ext cx="4572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Rectangle 57"/>
          <p:cNvSpPr/>
          <p:nvPr/>
        </p:nvSpPr>
        <p:spPr>
          <a:xfrm flipH="1">
            <a:off x="3258478" y="250405"/>
            <a:ext cx="52943" cy="64079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b="1" dirty="0"/>
          </a:p>
        </p:txBody>
      </p:sp>
      <p:sp>
        <p:nvSpPr>
          <p:cNvPr id="59" name="Rectangle 58"/>
          <p:cNvSpPr/>
          <p:nvPr/>
        </p:nvSpPr>
        <p:spPr>
          <a:xfrm flipH="1">
            <a:off x="8019191" y="249809"/>
            <a:ext cx="52943" cy="64079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5390109" y="20208"/>
            <a:ext cx="891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FF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Giải</a:t>
            </a:r>
            <a:endParaRPr lang="vi-VN" sz="2000" dirty="0">
              <a:solidFill>
                <a:srgbClr val="FFFF00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350700" y="404250"/>
                <a:ext cx="407881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a)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Chứng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minh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ΔABD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ΔEBD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en-US" sz="2000" dirty="0" smtClean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endParaRPr lang="vi-VN" sz="2000" dirty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0700" y="404250"/>
                <a:ext cx="4078819" cy="707886"/>
              </a:xfrm>
              <a:prstGeom prst="rect">
                <a:avLst/>
              </a:prstGeom>
              <a:blipFill rotWithShape="0">
                <a:blip r:embed="rId6"/>
                <a:stretch>
                  <a:fillRect l="-1644" t="-431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/>
          <p:cNvSpPr txBox="1"/>
          <p:nvPr/>
        </p:nvSpPr>
        <p:spPr>
          <a:xfrm>
            <a:off x="3392815" y="1149376"/>
            <a:ext cx="40788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noProof="1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endParaRPr lang="en-US" sz="2000" noProof="1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9359486" y="181073"/>
            <a:ext cx="2130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Sơ</a:t>
            </a:r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đồ</a:t>
            </a:r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phân</a:t>
            </a:r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tích</a:t>
            </a:r>
            <a:endParaRPr lang="vi-VN" dirty="0">
              <a:solidFill>
                <a:srgbClr val="FFFF00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9543463" y="534061"/>
                <a:ext cx="16635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b2)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ΔBFC</m:t>
                    </m:r>
                  </m:oMath>
                </a14:m>
                <a:r>
                  <a:rPr lang="en-US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cân</a:t>
                </a:r>
                <a:endParaRPr lang="vi-VN" dirty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3463" y="534061"/>
                <a:ext cx="1663580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3309" t="-11667" b="-25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Down Arrow 67"/>
          <p:cNvSpPr/>
          <p:nvPr/>
        </p:nvSpPr>
        <p:spPr>
          <a:xfrm rot="10800000">
            <a:off x="10264692" y="916886"/>
            <a:ext cx="234836" cy="26162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9156406" y="1205498"/>
                <a:ext cx="24514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BF</m:t>
                      </m:r>
                      <m: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BC</m:t>
                      </m:r>
                    </m:oMath>
                  </m:oMathPara>
                </a14:m>
                <a:endParaRPr lang="vi-VN" dirty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6406" y="1205498"/>
                <a:ext cx="2451409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Down Arrow 81"/>
          <p:cNvSpPr/>
          <p:nvPr/>
        </p:nvSpPr>
        <p:spPr>
          <a:xfrm rot="10800000">
            <a:off x="10264692" y="1639000"/>
            <a:ext cx="234836" cy="26162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5" name="Down Arrow 74"/>
          <p:cNvSpPr/>
          <p:nvPr/>
        </p:nvSpPr>
        <p:spPr>
          <a:xfrm rot="10800000">
            <a:off x="9238177" y="2811602"/>
            <a:ext cx="234836" cy="26162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4" name="Down Arrow 83"/>
          <p:cNvSpPr/>
          <p:nvPr/>
        </p:nvSpPr>
        <p:spPr>
          <a:xfrm rot="10800000">
            <a:off x="11171570" y="2821019"/>
            <a:ext cx="234836" cy="26162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7" name="Rectangle 86"/>
          <p:cNvSpPr/>
          <p:nvPr/>
        </p:nvSpPr>
        <p:spPr>
          <a:xfrm>
            <a:off x="9255535" y="2694302"/>
            <a:ext cx="2150871" cy="972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9144451" y="1987827"/>
                <a:ext cx="2451409" cy="378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BA</m:t>
                      </m:r>
                      <m: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AF</m:t>
                      </m:r>
                      <m: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BE</m:t>
                      </m:r>
                      <m: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EC</m:t>
                      </m:r>
                    </m:oMath>
                  </m:oMathPara>
                </a14:m>
                <a:endParaRPr lang="vi-VN" dirty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451" y="1987827"/>
                <a:ext cx="2451409" cy="378245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Down Arrow 90"/>
          <p:cNvSpPr/>
          <p:nvPr/>
        </p:nvSpPr>
        <p:spPr>
          <a:xfrm rot="10800000">
            <a:off x="10264692" y="2396831"/>
            <a:ext cx="234836" cy="26162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8130624" y="3108049"/>
                <a:ext cx="245140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A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F</m:t>
                      </m:r>
                      <m: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EC</m:t>
                      </m:r>
                    </m:oMath>
                  </m:oMathPara>
                </a14:m>
                <a:endParaRPr lang="en-US" b="0" dirty="0" smtClean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(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cmt</a:t>
                </a:r>
                <a:r>
                  <a:rPr lang="en-U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)</a:t>
                </a:r>
                <a:endParaRPr lang="vi-VN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0624" y="3108049"/>
                <a:ext cx="2451409" cy="646331"/>
              </a:xfrm>
              <a:prstGeom prst="rect">
                <a:avLst/>
              </a:prstGeom>
              <a:blipFill rotWithShape="0">
                <a:blip r:embed="rId14"/>
                <a:stretch>
                  <a:fillRect b="-1320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10063283" y="3082647"/>
                <a:ext cx="2451409" cy="378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A</m:t>
                      </m:r>
                      <m: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BE</m:t>
                      </m:r>
                    </m:oMath>
                  </m:oMathPara>
                </a14:m>
                <a:endParaRPr lang="vi-VN" dirty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3283" y="3082647"/>
                <a:ext cx="2451409" cy="378245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Down Arrow 93"/>
          <p:cNvSpPr/>
          <p:nvPr/>
        </p:nvSpPr>
        <p:spPr>
          <a:xfrm rot="10800000">
            <a:off x="11171570" y="3393455"/>
            <a:ext cx="234836" cy="26162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10063283" y="3655083"/>
                <a:ext cx="245140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ΔABD</m:t>
                      </m:r>
                      <m: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ΔEBD</m:t>
                      </m:r>
                    </m:oMath>
                  </m:oMathPara>
                </a14:m>
                <a:endParaRPr lang="en-US" b="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(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cmt</a:t>
                </a:r>
                <a:r>
                  <a:rPr lang="en-U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) </a:t>
                </a:r>
                <a:endParaRPr lang="vi-VN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3283" y="3655083"/>
                <a:ext cx="2451409" cy="646331"/>
              </a:xfrm>
              <a:prstGeom prst="rect">
                <a:avLst/>
              </a:prstGeom>
              <a:blipFill rotWithShape="0">
                <a:blip r:embed="rId16"/>
                <a:stretch>
                  <a:fillRect b="-1320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8226856" y="793131"/>
                <a:ext cx="3480948" cy="16101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Ta</m:t>
                              </m:r>
                              <m: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</m:t>
                              </m:r>
                              <m: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ó                     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AF</m:t>
                              </m:r>
                              <m: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EC</m:t>
                              </m:r>
                              <m:d>
                                <m:dPr>
                                  <m:ctrlPr>
                                    <a:rPr lang="en-US" sz="20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cmt</m:t>
                                  </m:r>
                                </m:e>
                              </m:d>
                            </m:e>
                            <m:e>
                              <m: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         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BA</m:t>
                              </m:r>
                              <m: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BE</m:t>
                              </m:r>
                              <m:d>
                                <m:dPr>
                                  <m:ctrlPr>
                                    <a:rPr lang="en-US" sz="20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ΔABD</m:t>
                                  </m:r>
                                  <m:r>
                                    <a:rPr lang="en-US" sz="2000" b="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ΔEBD</m:t>
                                  </m:r>
                                </m:e>
                              </m:d>
                            </m:e>
                          </m:eqArr>
                        </m:e>
                      </m:d>
                    </m:oMath>
                  </m:oMathPara>
                </a14:m>
                <a:endParaRPr lang="en-US" sz="200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BA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AF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BE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EC</m:t>
                      </m:r>
                    </m:oMath>
                  </m:oMathPara>
                </a14:m>
                <a:endParaRPr lang="en-US" sz="2000" b="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BF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BC</m:t>
                      </m:r>
                    </m:oMath>
                  </m:oMathPara>
                </a14:m>
                <a:endParaRPr lang="en-US" sz="2000" b="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ΔBFC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cân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tại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B (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dhnb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:endParaRPr lang="vi-VN" sz="2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6856" y="793131"/>
                <a:ext cx="3480948" cy="1610121"/>
              </a:xfrm>
              <a:prstGeom prst="rect">
                <a:avLst/>
              </a:prstGeom>
              <a:blipFill rotWithShape="0">
                <a:blip r:embed="rId17"/>
                <a:stretch>
                  <a:fillRect r="-3327" b="-568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Line 15"/>
          <p:cNvSpPr>
            <a:spLocks noChangeShapeType="1"/>
          </p:cNvSpPr>
          <p:nvPr/>
        </p:nvSpPr>
        <p:spPr bwMode="auto">
          <a:xfrm flipV="1">
            <a:off x="768066" y="1544329"/>
            <a:ext cx="1035050" cy="592138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8180823" y="2381548"/>
                <a:ext cx="4078819" cy="4100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c)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Chứng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minh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AE</m:t>
                    </m:r>
                    <m:r>
                      <m:rPr>
                        <m:lit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//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FC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vi-VN" sz="2000" dirty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0823" y="2381548"/>
                <a:ext cx="4078819" cy="410049"/>
              </a:xfrm>
              <a:prstGeom prst="rect">
                <a:avLst/>
              </a:prstGeom>
              <a:blipFill rotWithShape="0">
                <a:blip r:embed="rId19"/>
                <a:stretch>
                  <a:fillRect l="-1644" t="-8955" b="-2388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Down Arrow 99"/>
          <p:cNvSpPr/>
          <p:nvPr/>
        </p:nvSpPr>
        <p:spPr>
          <a:xfrm rot="10800000">
            <a:off x="10233854" y="2793913"/>
            <a:ext cx="234836" cy="26162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9505964" y="3070184"/>
                <a:ext cx="1690617" cy="3783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BAE</m:t>
                          </m:r>
                        </m:e>
                      </m:acc>
                      <m: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BFC</m:t>
                          </m:r>
                        </m:e>
                      </m:acc>
                    </m:oMath>
                  </m:oMathPara>
                </a14:m>
                <a:endParaRPr lang="vi-VN" dirty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5964" y="3070184"/>
                <a:ext cx="1690617" cy="378373"/>
              </a:xfrm>
              <a:prstGeom prst="rect">
                <a:avLst/>
              </a:prstGeom>
              <a:blipFill rotWithShape="0">
                <a:blip r:embed="rId20"/>
                <a:stretch>
                  <a:fillRect r="-2014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" name="Down Arrow 101"/>
          <p:cNvSpPr/>
          <p:nvPr/>
        </p:nvSpPr>
        <p:spPr>
          <a:xfrm rot="10800000">
            <a:off x="9186944" y="3803326"/>
            <a:ext cx="234836" cy="26162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3" name="Down Arrow 102"/>
          <p:cNvSpPr/>
          <p:nvPr/>
        </p:nvSpPr>
        <p:spPr>
          <a:xfrm rot="10800000">
            <a:off x="11120337" y="3812743"/>
            <a:ext cx="234836" cy="26162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4" name="Rectangle 103"/>
          <p:cNvSpPr/>
          <p:nvPr/>
        </p:nvSpPr>
        <p:spPr>
          <a:xfrm>
            <a:off x="9204302" y="3686026"/>
            <a:ext cx="2150871" cy="972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5" name="Down Arrow 104"/>
          <p:cNvSpPr/>
          <p:nvPr/>
        </p:nvSpPr>
        <p:spPr>
          <a:xfrm rot="10800000">
            <a:off x="10261133" y="3420182"/>
            <a:ext cx="234836" cy="26162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7707021" y="4074371"/>
                <a:ext cx="2788948" cy="6564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BAE</m:t>
                          </m:r>
                        </m:e>
                      </m:acc>
                      <m: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180</m:t>
                              </m:r>
                            </m:e>
                            <m:sup>
                              <m:r>
                                <a:rPr lang="en-US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0</m:t>
                              </m:r>
                            </m:sup>
                          </m:sSup>
                          <m:r>
                            <a:rPr lang="en-US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ABE</m:t>
                              </m:r>
                            </m:e>
                          </m:acc>
                        </m:num>
                        <m:den>
                          <m:r>
                            <a:rPr lang="en-US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vi-VN" dirty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7021" y="4074371"/>
                <a:ext cx="2788948" cy="656462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10086834" y="4094371"/>
                <a:ext cx="2146865" cy="656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BFC</m:t>
                          </m:r>
                        </m:e>
                      </m:acc>
                      <m: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180</m:t>
                              </m:r>
                            </m:e>
                            <m:sup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0</m:t>
                              </m:r>
                            </m:sup>
                          </m:sSup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FBC</m:t>
                              </m:r>
                            </m:e>
                          </m:acc>
                        </m:num>
                        <m:den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vi-VN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6834" y="4094371"/>
                <a:ext cx="2146865" cy="656205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" name="Down Arrow 107"/>
          <p:cNvSpPr/>
          <p:nvPr/>
        </p:nvSpPr>
        <p:spPr>
          <a:xfrm rot="10800000">
            <a:off x="9186944" y="4766256"/>
            <a:ext cx="234836" cy="26162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/>
              <p:cNvSpPr txBox="1"/>
              <p:nvPr/>
            </p:nvSpPr>
            <p:spPr>
              <a:xfrm>
                <a:off x="8470198" y="5062150"/>
                <a:ext cx="16474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ΔBAE</m:t>
                    </m:r>
                  </m:oMath>
                </a14:m>
                <a:r>
                  <a:rPr lang="en-US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cân</a:t>
                </a:r>
                <a:r>
                  <a:rPr lang="en-US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tại</a:t>
                </a:r>
                <a:r>
                  <a:rPr lang="en-US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B</a:t>
                </a:r>
              </a:p>
            </p:txBody>
          </p:sp>
        </mc:Choice>
        <mc:Fallback xmlns="">
          <p:sp>
            <p:nvSpPr>
              <p:cNvPr id="109" name="TextBox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0198" y="5062150"/>
                <a:ext cx="1647404" cy="369332"/>
              </a:xfrm>
              <a:prstGeom prst="rect">
                <a:avLst/>
              </a:prstGeom>
              <a:blipFill rotWithShape="0">
                <a:blip r:embed="rId23"/>
                <a:stretch>
                  <a:fillRect t="-9836" r="-1107" b="-2295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0" name="Down Arrow 109"/>
          <p:cNvSpPr/>
          <p:nvPr/>
        </p:nvSpPr>
        <p:spPr>
          <a:xfrm rot="10800000">
            <a:off x="11089625" y="4750577"/>
            <a:ext cx="234836" cy="26162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/>
              <p:cNvSpPr txBox="1"/>
              <p:nvPr/>
            </p:nvSpPr>
            <p:spPr>
              <a:xfrm>
                <a:off x="10372879" y="5046471"/>
                <a:ext cx="164740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ΔBFC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cân</a:t>
                </a:r>
                <a:r>
                  <a:rPr lang="en-U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tại</a:t>
                </a:r>
                <a:r>
                  <a:rPr lang="en-U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B</a:t>
                </a:r>
              </a:p>
              <a:p>
                <a:pPr algn="ctr"/>
                <a:r>
                  <a:rPr lang="en-U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(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cmt</a:t>
                </a:r>
                <a:r>
                  <a:rPr lang="en-U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11" name="TextBox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2879" y="5046471"/>
                <a:ext cx="1647404" cy="646331"/>
              </a:xfrm>
              <a:prstGeom prst="rect">
                <a:avLst/>
              </a:prstGeom>
              <a:blipFill rotWithShape="0">
                <a:blip r:embed="rId24"/>
                <a:stretch>
                  <a:fillRect t="-6604" b="-1320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" name="Down Arrow 111"/>
          <p:cNvSpPr/>
          <p:nvPr/>
        </p:nvSpPr>
        <p:spPr>
          <a:xfrm rot="10800000">
            <a:off x="9186944" y="5466905"/>
            <a:ext cx="234836" cy="26162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/>
              <p:cNvSpPr txBox="1"/>
              <p:nvPr/>
            </p:nvSpPr>
            <p:spPr>
              <a:xfrm>
                <a:off x="8470198" y="5762799"/>
                <a:ext cx="164740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BA</m:t>
                      </m:r>
                      <m: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BE</m:t>
                      </m:r>
                    </m:oMath>
                  </m:oMathPara>
                </a14:m>
                <a:endParaRPr lang="en-US" b="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(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cmt</a:t>
                </a:r>
                <a:r>
                  <a:rPr lang="en-U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13" name="TextBox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0198" y="5762799"/>
                <a:ext cx="1647404" cy="646331"/>
              </a:xfrm>
              <a:prstGeom prst="rect">
                <a:avLst/>
              </a:prstGeom>
              <a:blipFill rotWithShape="0">
                <a:blip r:embed="rId25"/>
                <a:stretch>
                  <a:fillRect b="-1320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8217174" y="2822698"/>
                <a:ext cx="4006116" cy="32632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Ta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có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ΔBFC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cân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tại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B (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cmt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acc>
                        <m:accPr>
                          <m:chr m:val="̂"/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BFC</m:t>
                          </m:r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180</m:t>
                              </m:r>
                            </m:e>
                            <m:sup>
                              <m: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̂"/>
                              <m:ctrlPr>
                                <a:rPr lang="en-US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FBC</m:t>
                              </m:r>
                            </m:e>
                          </m:acc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US" sz="200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0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Ta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có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BA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BE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(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cmt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</a:p>
              <a:p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ΔBAE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cân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tại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B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acc>
                        <m:accPr>
                          <m:chr m:val="̂"/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BAE</m:t>
                          </m:r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180</m:t>
                              </m:r>
                            </m:e>
                            <m:sup>
                              <m: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̂"/>
                              <m:ctrlPr>
                                <a:rPr lang="en-US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ABE</m:t>
                              </m:r>
                            </m:e>
                          </m:acc>
                        </m:num>
                        <m:den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(2)</m:t>
                      </m:r>
                    </m:oMath>
                  </m:oMathPara>
                </a14:m>
                <a:endParaRPr lang="en-US" sz="200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i="1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nor/>
                                </m:rPr>
                                <a:rPr lang="en-US" sz="20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ừ (1) 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v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à (2) </m:t>
                              </m:r>
                              <m:r>
                                <a:rPr lang="en-US" sz="20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⟹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i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BFC</m:t>
                                  </m:r>
                                </m:e>
                              </m:acc>
                              <m:r>
                                <a:rPr lang="en-US" sz="20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i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BAE</m:t>
                                  </m:r>
                                </m:e>
                              </m:acc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20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M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à 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hai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g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ó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ở 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v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ị 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tr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í đồ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ng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v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ị   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00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AE</m:t>
                      </m:r>
                      <m:r>
                        <m:rPr>
                          <m:lit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//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FC</m:t>
                      </m:r>
                    </m:oMath>
                  </m:oMathPara>
                </a14:m>
                <a:endParaRPr lang="vi-VN" sz="2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7174" y="2822698"/>
                <a:ext cx="4006116" cy="3263266"/>
              </a:xfrm>
              <a:prstGeom prst="rect">
                <a:avLst/>
              </a:prstGeom>
              <a:blipFill rotWithShape="0">
                <a:blip r:embed="rId26"/>
                <a:stretch>
                  <a:fillRect l="-1674" t="-935" b="-130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3420110" y="784680"/>
                <a:ext cx="5027854" cy="26341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Ta có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noProof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ΔABC</m:t>
                    </m:r>
                  </m:oMath>
                </a14:m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vuông tại A (gt) </a:t>
                </a:r>
                <a14:m>
                  <m:oMath xmlns:m="http://schemas.openxmlformats.org/officeDocument/2006/math">
                    <m:r>
                      <a:rPr lang="en-US" sz="2000" b="0" i="0" noProof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⟹</m:t>
                    </m:r>
                    <m:r>
                      <m:rPr>
                        <m:sty m:val="p"/>
                      </m:rPr>
                      <a:rPr lang="en-US" sz="2000" b="0" i="0" noProof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AB</m:t>
                    </m:r>
                    <m:r>
                      <a:rPr lang="en-US" sz="2000" b="0" i="0" noProof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⊥</m:t>
                    </m:r>
                    <m:r>
                      <m:rPr>
                        <m:sty m:val="p"/>
                      </m:rPr>
                      <a:rPr lang="en-US" sz="2000" b="0" i="0" noProof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AC</m:t>
                    </m:r>
                  </m:oMath>
                </a14:m>
                <a:endParaRPr lang="en-US" sz="200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US" sz="2000" noProof="1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Ta có BD là tia phân giác của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 noProof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 noProof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AB</m:t>
                        </m:r>
                        <m:r>
                          <m:rPr>
                            <m:sty m:val="p"/>
                          </m:rPr>
                          <a:rPr lang="en-US" sz="2000" b="0" i="0" noProof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C</m:t>
                        </m:r>
                      </m:e>
                    </m:acc>
                  </m:oMath>
                </a14:m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(gt)</a:t>
                </a:r>
                <a:endParaRPr lang="en-US" sz="2000" noProof="1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noProof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acc>
                        <m:accPr>
                          <m:chr m:val="̂"/>
                          <m:ctrlPr>
                            <a:rPr lang="en-US" sz="2000" i="1" noProof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noProof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ABD</m:t>
                          </m:r>
                        </m:e>
                      </m:acc>
                      <m:r>
                        <a:rPr lang="en-US" sz="2000" noProof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000" i="1" noProof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noProof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EBD</m:t>
                          </m:r>
                        </m:e>
                      </m:acc>
                    </m:oMath>
                  </m:oMathPara>
                </a14:m>
                <a:endParaRPr lang="en-US" sz="200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Xét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ΔABD</m:t>
                    </m:r>
                  </m:oMath>
                </a14:m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và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ΔEBD</m:t>
                    </m:r>
                  </m:oMath>
                </a14:m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có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US" sz="2000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b="0" i="1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eqArrPr>
                            <m:e>
                              <m:acc>
                                <m:accPr>
                                  <m:chr m:val="̂"/>
                                  <m:ctrlPr>
                                    <a:rPr lang="en-US" sz="2000" b="0" i="1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BAD</m:t>
                                  </m:r>
                                </m:e>
                              </m:acc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2000" b="0" i="1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BED</m:t>
                                  </m:r>
                                </m:e>
                              </m:acc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sz="2000" b="0" i="1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90</m:t>
                                  </m:r>
                                </m:e>
                                <m:sup>
                                  <m: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0</m:t>
                                  </m:r>
                                </m:sup>
                              </m:sSup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en-US" sz="2000" b="0" i="1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AB</m:t>
                                  </m:r>
                                  <m: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⊥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AC</m:t>
                                  </m:r>
                                  <m: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;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DE</m:t>
                                  </m:r>
                                  <m: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⊥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BC</m:t>
                                  </m:r>
                                </m:e>
                              </m:d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BD</m:t>
                              </m:r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: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c</m:t>
                              </m:r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ạ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nh</m:t>
                              </m:r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chung</m:t>
                              </m:r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sz="2000" b="0" i="1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ABD</m:t>
                                  </m:r>
                                </m:e>
                              </m:acc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2000" b="0" i="1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EBD</m:t>
                                  </m:r>
                                </m:e>
                              </m:acc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en-US" sz="2000" b="0" i="1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cmt</m:t>
                                  </m:r>
                                </m:e>
                              </m:d>
                            </m:e>
                          </m:eqArr>
                        </m:e>
                      </m:d>
                    </m:oMath>
                  </m:oMathPara>
                </a14:m>
                <a:endParaRPr lang="en-US" sz="200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ΔABD</m:t>
                      </m:r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ΔEBD</m:t>
                      </m:r>
                      <m:d>
                        <m:dPr>
                          <m:ctrlPr>
                            <a:rPr lang="en-US" sz="2000" b="0" i="1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ạ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nh</m:t>
                          </m:r>
                          <m: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huy</m:t>
                          </m:r>
                          <m: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ề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n</m:t>
                          </m:r>
                          <m: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g</m:t>
                          </m:r>
                          <m: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ó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nh</m:t>
                          </m:r>
                          <m: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ọ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n</m:t>
                          </m:r>
                        </m:e>
                      </m:d>
                    </m:oMath>
                  </m:oMathPara>
                </a14:m>
                <a:endParaRPr lang="en-US" sz="2000" b="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0110" y="784680"/>
                <a:ext cx="5027854" cy="2634183"/>
              </a:xfrm>
              <a:prstGeom prst="rect">
                <a:avLst/>
              </a:prstGeom>
              <a:blipFill rotWithShape="0">
                <a:blip r:embed="rId27"/>
                <a:stretch>
                  <a:fillRect l="-1212" t="-1389" b="-185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4" name="Picture 113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876468" y="1895990"/>
            <a:ext cx="487802" cy="514292"/>
          </a:xfrm>
          <a:prstGeom prst="rect">
            <a:avLst/>
          </a:prstGeom>
        </p:spPr>
      </p:pic>
      <p:pic>
        <p:nvPicPr>
          <p:cNvPr id="115" name="Picture 114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 rot="17987360">
            <a:off x="1416174" y="1544057"/>
            <a:ext cx="487802" cy="514292"/>
          </a:xfrm>
          <a:prstGeom prst="rect">
            <a:avLst/>
          </a:prstGeom>
        </p:spPr>
      </p:pic>
      <p:pic>
        <p:nvPicPr>
          <p:cNvPr id="116" name="Picture 115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 rot="16200000">
            <a:off x="531339" y="2334325"/>
            <a:ext cx="487802" cy="514292"/>
          </a:xfrm>
          <a:prstGeom prst="rect">
            <a:avLst/>
          </a:prstGeom>
        </p:spPr>
      </p:pic>
      <p:pic>
        <p:nvPicPr>
          <p:cNvPr id="117" name="Picture 116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 rot="12582223">
            <a:off x="1969149" y="1517344"/>
            <a:ext cx="487802" cy="514292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 rot="12582223">
            <a:off x="2025922" y="1543985"/>
            <a:ext cx="487802" cy="514292"/>
          </a:xfrm>
          <a:prstGeom prst="rect">
            <a:avLst/>
          </a:prstGeom>
        </p:spPr>
      </p:pic>
      <p:pic>
        <p:nvPicPr>
          <p:cNvPr id="119" name="Picture 118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 rot="16200000">
            <a:off x="529688" y="2403020"/>
            <a:ext cx="487802" cy="514292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 rot="16200000">
            <a:off x="531398" y="1387033"/>
            <a:ext cx="487802" cy="514292"/>
          </a:xfrm>
          <a:prstGeom prst="rect">
            <a:avLst/>
          </a:prstGeom>
        </p:spPr>
      </p:pic>
      <p:pic>
        <p:nvPicPr>
          <p:cNvPr id="121" name="Picture 120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 rot="12820176">
            <a:off x="1037530" y="982654"/>
            <a:ext cx="487802" cy="514292"/>
          </a:xfrm>
          <a:prstGeom prst="rect">
            <a:avLst/>
          </a:prstGeom>
        </p:spPr>
      </p:pic>
      <p:pic>
        <p:nvPicPr>
          <p:cNvPr id="122" name="Picture 121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 rot="12567941">
            <a:off x="1131684" y="1041418"/>
            <a:ext cx="487802" cy="514292"/>
          </a:xfrm>
          <a:prstGeom prst="rect">
            <a:avLst/>
          </a:prstGeom>
        </p:spPr>
      </p:pic>
      <p:pic>
        <p:nvPicPr>
          <p:cNvPr id="123" name="Picture 122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 rot="16200000">
            <a:off x="529156" y="1247905"/>
            <a:ext cx="487802" cy="514292"/>
          </a:xfrm>
          <a:prstGeom prst="rect">
            <a:avLst/>
          </a:prstGeom>
        </p:spPr>
      </p:pic>
      <p:pic>
        <p:nvPicPr>
          <p:cNvPr id="124" name="Picture 123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 rot="12763810">
            <a:off x="1086483" y="1014452"/>
            <a:ext cx="487802" cy="514292"/>
          </a:xfrm>
          <a:prstGeom prst="rect">
            <a:avLst/>
          </a:prstGeom>
        </p:spPr>
      </p:pic>
      <p:pic>
        <p:nvPicPr>
          <p:cNvPr id="125" name="Picture 124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 rot="16200000">
            <a:off x="528994" y="1318048"/>
            <a:ext cx="487802" cy="51429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3392815" y="3399183"/>
                <a:ext cx="467931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b)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Chứng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minh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AF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EC</m:t>
                    </m:r>
                  </m:oMath>
                </a14:m>
                <a:r>
                  <a:rPr lang="en-US" sz="20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và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ΔBFC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c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â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n</m:t>
                    </m:r>
                  </m:oMath>
                </a14:m>
                <a:endParaRPr lang="vi-VN" sz="2000" dirty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2815" y="3399183"/>
                <a:ext cx="4679319" cy="400110"/>
              </a:xfrm>
              <a:prstGeom prst="rect">
                <a:avLst/>
              </a:prstGeom>
              <a:blipFill rotWithShape="0">
                <a:blip r:embed="rId29"/>
                <a:stretch>
                  <a:fillRect l="-1434" t="-9231" b="-2769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Rectangle 125"/>
              <p:cNvSpPr/>
              <p:nvPr/>
            </p:nvSpPr>
            <p:spPr>
              <a:xfrm>
                <a:off x="3420110" y="3801961"/>
                <a:ext cx="6096000" cy="261905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Ta có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ΔABD</m:t>
                    </m:r>
                    <m: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ΔEBD</m:t>
                    </m:r>
                    <m: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ctrlPr>
                          <a:rPr lang="en-US" sz="2000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cmt</m:t>
                        </m:r>
                      </m:e>
                    </m:d>
                  </m:oMath>
                </a14:m>
                <a:endParaRPr lang="en-US" sz="200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DA</m:t>
                      </m:r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DE</m:t>
                      </m:r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ctrlPr>
                            <a:rPr lang="en-US" sz="2000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hai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ạ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nh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ươ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ng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ứ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ng</m:t>
                          </m:r>
                        </m:e>
                      </m:d>
                    </m:oMath>
                  </m:oMathPara>
                </a14:m>
                <a:endParaRPr lang="en-US" sz="200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Xét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noProof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</m:t>
                    </m:r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ADF</m:t>
                    </m:r>
                  </m:oMath>
                </a14:m>
                <a:r>
                  <a:rPr lang="en-US" sz="2000" noProof="1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và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noProof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</m:t>
                    </m:r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EDC</m:t>
                    </m:r>
                  </m:oMath>
                </a14:m>
                <a:r>
                  <a:rPr lang="en-US" sz="2000" noProof="1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có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US" sz="2000" i="1" noProof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i="1" noProof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eqArrPr>
                            <m:e>
                              <m:acc>
                                <m:accPr>
                                  <m:chr m:val="̂"/>
                                  <m:ctrlPr>
                                    <a:rPr lang="en-US" sz="2000" i="1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DAF</m:t>
                                  </m:r>
                                </m:e>
                              </m:acc>
                              <m:r>
                                <a:rPr lang="en-US" sz="2000" i="0" noProof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2000" i="1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DEC</m:t>
                                  </m:r>
                                </m:e>
                              </m:acc>
                              <m:r>
                                <a:rPr lang="en-US" sz="2000" i="0" noProof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sz="2000" i="1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0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90</m:t>
                                  </m:r>
                                </m:e>
                                <m:sup>
                                  <m:r>
                                    <a:rPr lang="en-US" sz="2000" i="0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0</m:t>
                                  </m:r>
                                </m:sup>
                              </m:sSup>
                              <m:r>
                                <a:rPr lang="en-US" sz="2000" i="0" noProof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en-US" sz="2000" i="1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i="0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AB</m:t>
                                  </m:r>
                                  <m:r>
                                    <a:rPr lang="en-US" sz="2000" i="0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⊥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i="0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AC</m:t>
                                  </m:r>
                                  <m:r>
                                    <a:rPr lang="en-US" sz="2000" i="0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;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i="0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DE</m:t>
                                  </m:r>
                                  <m:r>
                                    <a:rPr lang="en-US" sz="2000" i="0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⊥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i="0" noProof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BC</m:t>
                                  </m:r>
                                </m:e>
                              </m:d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DA</m:t>
                              </m:r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DE</m:t>
                              </m:r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(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cmt</m:t>
                              </m:r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sz="2000" b="0" i="1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ADF</m:t>
                                  </m:r>
                                </m:e>
                              </m:acc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2000" b="0" i="1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EDC</m:t>
                                  </m:r>
                                </m:e>
                              </m:acc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(đố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i</m:t>
                              </m:r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đỉ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nh</m:t>
                              </m:r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000" noProof="1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0" noProof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en-US" sz="2000" i="0" noProof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ΔADF</m:t>
                      </m:r>
                      <m:r>
                        <a:rPr lang="en-US" sz="2000" i="0" noProof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i="0" noProof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ΔEDC</m:t>
                      </m:r>
                      <m:d>
                        <m:dPr>
                          <m:ctrlPr>
                            <a:rPr lang="en-US" sz="2000" i="1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g</m:t>
                          </m:r>
                          <m: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g</m:t>
                          </m:r>
                        </m:e>
                      </m:d>
                    </m:oMath>
                  </m:oMathPara>
                </a14:m>
                <a:endParaRPr lang="en-US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AF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EC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hai</m:t>
                          </m:r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ạ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nh</m:t>
                          </m:r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ươ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ng</m:t>
                          </m:r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ứ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ng</m:t>
                          </m:r>
                        </m:e>
                      </m:d>
                    </m:oMath>
                  </m:oMathPara>
                </a14:m>
                <a:endParaRPr lang="vi-VN" sz="2000" dirty="0"/>
              </a:p>
            </p:txBody>
          </p:sp>
        </mc:Choice>
        <mc:Fallback xmlns="">
          <p:sp>
            <p:nvSpPr>
              <p:cNvPr id="126" name="Rectangle 1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0110" y="3801961"/>
                <a:ext cx="6096000" cy="2619050"/>
              </a:xfrm>
              <a:prstGeom prst="rect">
                <a:avLst/>
              </a:prstGeom>
              <a:blipFill rotWithShape="0">
                <a:blip r:embed="rId30"/>
                <a:stretch>
                  <a:fillRect l="-1000" t="-1399" b="-186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4099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10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1000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3"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2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3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3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8"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2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3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2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0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7" dur="10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8" dur="10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10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2" dur="1000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3" dur="1000" fill="hold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1000" fill="hold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9" dur="1000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0" dur="1000" fill="hold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1000" fill="hold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4" dur="1000"/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5" dur="1000" fill="hold"/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1000" fill="hold"/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1000"/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0" dur="1000" fill="hold"/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1000" fill="hold"/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6" dur="1000"/>
                                        <p:tgtEl>
                                          <p:spTgt spid="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7" dur="1000" fill="hold"/>
                                        <p:tgtEl>
                                          <p:spTgt spid="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1000" fill="hold"/>
                                        <p:tgtEl>
                                          <p:spTgt spid="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1000"/>
                                        <p:tgtEl>
                                          <p:spTgt spid="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2" dur="1000" fill="hold"/>
                                        <p:tgtEl>
                                          <p:spTgt spid="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1000" fill="hold"/>
                                        <p:tgtEl>
                                          <p:spTgt spid="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66" grpId="0"/>
      <p:bldP spid="67" grpId="0"/>
      <p:bldP spid="67" grpId="1"/>
      <p:bldP spid="68" grpId="0" animBg="1"/>
      <p:bldP spid="68" grpId="1" animBg="1"/>
      <p:bldP spid="69" grpId="0"/>
      <p:bldP spid="69" grpId="1"/>
      <p:bldP spid="82" grpId="0" animBg="1"/>
      <p:bldP spid="82" grpId="1" animBg="1"/>
      <p:bldP spid="75" grpId="0" animBg="1"/>
      <p:bldP spid="75" grpId="1" animBg="1"/>
      <p:bldP spid="84" grpId="0" animBg="1"/>
      <p:bldP spid="84" grpId="1" animBg="1"/>
      <p:bldP spid="87" grpId="0" animBg="1"/>
      <p:bldP spid="87" grpId="1" animBg="1"/>
      <p:bldP spid="90" grpId="0"/>
      <p:bldP spid="90" grpId="1"/>
      <p:bldP spid="91" grpId="0" animBg="1"/>
      <p:bldP spid="91" grpId="1" animBg="1"/>
      <p:bldP spid="92" grpId="0" build="allAtOnce"/>
      <p:bldP spid="93" grpId="0"/>
      <p:bldP spid="93" grpId="1"/>
      <p:bldP spid="94" grpId="0" animBg="1"/>
      <p:bldP spid="94" grpId="1" animBg="1"/>
      <p:bldP spid="95" grpId="0"/>
      <p:bldP spid="95" grpId="1"/>
      <p:bldP spid="70" grpId="0"/>
      <p:bldP spid="71" grpId="0" animBg="1"/>
      <p:bldP spid="99" grpId="0"/>
      <p:bldP spid="100" grpId="0" animBg="1"/>
      <p:bldP spid="100" grpId="1" animBg="1"/>
      <p:bldP spid="101" grpId="0"/>
      <p:bldP spid="101" grpId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/>
      <p:bldP spid="106" grpId="1"/>
      <p:bldP spid="107" grpId="0"/>
      <p:bldP spid="107" grpId="1"/>
      <p:bldP spid="108" grpId="0" animBg="1"/>
      <p:bldP spid="108" grpId="1" animBg="1"/>
      <p:bldP spid="109" grpId="0"/>
      <p:bldP spid="109" grpId="1"/>
      <p:bldP spid="110" grpId="0" animBg="1"/>
      <p:bldP spid="110" grpId="1" animBg="1"/>
      <p:bldP spid="111" grpId="0"/>
      <p:bldP spid="111" grpId="1"/>
      <p:bldP spid="112" grpId="0" animBg="1"/>
      <p:bldP spid="112" grpId="1" animBg="1"/>
      <p:bldP spid="113" grpId="0"/>
      <p:bldP spid="113" grpId="1"/>
      <p:bldP spid="8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91025632"/>
                  </p:ext>
                </p:extLst>
              </p:nvPr>
            </p:nvGraphicFramePr>
            <p:xfrm>
              <a:off x="109172" y="3696661"/>
              <a:ext cx="3175778" cy="29260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1722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2634056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</a:tblGrid>
                  <a:tr h="10192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i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GT</a:t>
                          </a:r>
                          <a:endParaRPr lang="en-US" sz="1800" i="0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ΔABC</m:t>
                              </m:r>
                            </m:oMath>
                          </a14:m>
                          <a:r>
                            <a:rPr lang="en-US" sz="1800" b="0" i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vuông</a:t>
                          </a:r>
                          <a:r>
                            <a:rPr lang="en-US" sz="1800" b="0" i="0" baseline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tại A</a:t>
                          </a:r>
                        </a:p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BD</m:t>
                              </m:r>
                            </m:oMath>
                          </a14:m>
                          <a:r>
                            <a:rPr lang="en-US" sz="1800" b="0" i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là</a:t>
                          </a:r>
                          <a:r>
                            <a:rPr lang="en-US" sz="1800" b="0" i="0" baseline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phân giác của</a:t>
                          </a:r>
                          <a:endParaRPr lang="en-US" sz="1800" b="0" i="0" noProof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DE</m:t>
                              </m:r>
                              <m:r>
                                <a:rPr lang="en-US" sz="1800" b="0" i="0" noProof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⊥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BC</m:t>
                              </m:r>
                            </m:oMath>
                          </a14:m>
                          <a:r>
                            <a:rPr lang="en-US" sz="1800" b="0" i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tại</a:t>
                          </a:r>
                          <a:r>
                            <a:rPr lang="en-US" sz="1800" b="0" i="0" baseline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E</a:t>
                          </a:r>
                        </a:p>
                        <a:p>
                          <a:pPr algn="l"/>
                          <a:r>
                            <a:rPr lang="en-US" sz="1800" b="0" i="0" baseline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b) Tia ED cắt tia BA tại F</a:t>
                          </a:r>
                          <a:endParaRPr lang="en-US" sz="1800" b="0" i="0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KL</a:t>
                          </a:r>
                          <a:endParaRPr lang="en-US" sz="1800" b="1" i="0" noProof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indent="-457200" algn="l">
                            <a:buAutoNum type="alphaLcParenR"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ΔABD</m:t>
                              </m:r>
                              <m: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ΔEBD</m:t>
                              </m:r>
                            </m:oMath>
                          </a14:m>
                          <a:endParaRPr lang="en-US" sz="18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457200" indent="-457200" algn="l">
                            <a:buAutoNum type="alphaLcParenR"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AF</m:t>
                              </m:r>
                              <m: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EC</m:t>
                              </m:r>
                            </m:oMath>
                          </a14:m>
                          <a:endParaRPr lang="en-US" sz="18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indent="0" algn="l">
                            <a:buNone/>
                          </a:pPr>
                          <a:r>
                            <a:rPr lang="en-US" sz="1800" b="0" i="0" noProof="1" smtClean="0">
                              <a:solidFill>
                                <a:schemeClr val="bg1"/>
                              </a:solidFill>
                              <a:ea typeface="Cambria Math" panose="02040503050406030204" pitchFamily="18" charset="0"/>
                            </a:rPr>
                            <a:t>        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ΔBFC</m:t>
                              </m:r>
                            </m:oMath>
                          </a14:m>
                          <a:r>
                            <a:rPr lang="en-US" sz="18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cân</a:t>
                          </a:r>
                        </a:p>
                        <a:p>
                          <a:pPr marL="457200" indent="-457200" algn="l">
                            <a:buFont typeface="+mj-lt"/>
                            <a:buAutoNum type="alphaLcParenR" startAt="3"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AE</m:t>
                              </m:r>
                              <m:r>
                                <m:rPr>
                                  <m:lit/>
                                </m:rP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//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FC</m:t>
                              </m:r>
                              <m: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</m:oMath>
                          </a14:m>
                          <a:endParaRPr lang="en-US" sz="18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457200" indent="-457200" algn="l">
                            <a:buFont typeface="+mj-lt"/>
                            <a:buAutoNum type="alphaLcParenR" startAt="3"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BD</m:t>
                              </m:r>
                              <m:r>
                                <a:rPr lang="en-US" sz="18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⊥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FC</m:t>
                              </m:r>
                              <m:r>
                                <a:rPr lang="en-US" sz="18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</m:oMath>
                          </a14:m>
                          <a:endParaRPr lang="en-US" sz="18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457200" indent="-457200" algn="ctr">
                            <a:buAutoNum type="alphaLcParenR" startAt="3"/>
                          </a:pPr>
                          <a:endParaRPr lang="en-US" sz="1800" i="0" noProof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91025632"/>
                  </p:ext>
                </p:extLst>
              </p:nvPr>
            </p:nvGraphicFramePr>
            <p:xfrm>
              <a:off x="109172" y="3696661"/>
              <a:ext cx="3175778" cy="29260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1722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0"/>
                        </a:ext>
                      </a:extLst>
                    </a:gridCol>
                    <a:gridCol w="2634056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1"/>
                        </a:ext>
                      </a:extLst>
                    </a:gridCol>
                  </a:tblGrid>
                  <a:tr h="11887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i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GT</a:t>
                          </a:r>
                          <a:endParaRPr lang="en-US" sz="1800" i="0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vi-VN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0554" t="-3077" r="-231" b="-1471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0"/>
                      </a:ext>
                    </a:extLst>
                  </a:tr>
                  <a:tr h="17373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KL</a:t>
                          </a:r>
                          <a:endParaRPr lang="en-US" sz="1800" b="1" i="0" noProof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vi-VN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0554" t="-70280" r="-231" b="-3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TextBox 3"/>
          <p:cNvSpPr txBox="1"/>
          <p:nvPr/>
        </p:nvSpPr>
        <p:spPr>
          <a:xfrm>
            <a:off x="172278" y="101017"/>
            <a:ext cx="172540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Bài toán 3. </a:t>
            </a:r>
            <a:endParaRPr lang="en-US" sz="2600" noProof="1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416434" y="575954"/>
            <a:ext cx="2773363" cy="313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1025816" y="1210954"/>
            <a:ext cx="161350" cy="153160"/>
          </a:xfrm>
          <a:custGeom>
            <a:avLst/>
            <a:gdLst>
              <a:gd name="T0" fmla="*/ 53 w 53"/>
              <a:gd name="T1" fmla="*/ 0 h 53"/>
              <a:gd name="T2" fmla="*/ 0 w 53"/>
              <a:gd name="T3" fmla="*/ 53 h 5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3" h="53">
                <a:moveTo>
                  <a:pt x="53" y="0"/>
                </a:moveTo>
                <a:cubicBezTo>
                  <a:pt x="40" y="22"/>
                  <a:pt x="22" y="40"/>
                  <a:pt x="0" y="53"/>
                </a:cubicBezTo>
              </a:path>
            </a:pathLst>
          </a:custGeom>
          <a:noFill/>
          <a:ln w="28575" cap="flat">
            <a:solidFill>
              <a:srgbClr val="FFFF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>
            <a:off x="774416" y="1354602"/>
            <a:ext cx="245050" cy="107177"/>
          </a:xfrm>
          <a:custGeom>
            <a:avLst/>
            <a:gdLst>
              <a:gd name="T0" fmla="*/ 72 w 72"/>
              <a:gd name="T1" fmla="*/ 0 h 19"/>
              <a:gd name="T2" fmla="*/ 0 w 72"/>
              <a:gd name="T3" fmla="*/ 18 h 1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2" h="19">
                <a:moveTo>
                  <a:pt x="72" y="0"/>
                </a:moveTo>
                <a:cubicBezTo>
                  <a:pt x="50" y="12"/>
                  <a:pt x="25" y="19"/>
                  <a:pt x="0" y="18"/>
                </a:cubicBezTo>
              </a:path>
            </a:pathLst>
          </a:custGeom>
          <a:noFill/>
          <a:ln w="28575" cap="flat">
            <a:solidFill>
              <a:srgbClr val="FFFF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1582454" y="1463367"/>
            <a:ext cx="139700" cy="220663"/>
          </a:xfrm>
          <a:custGeom>
            <a:avLst/>
            <a:gdLst>
              <a:gd name="T0" fmla="*/ 88 w 88"/>
              <a:gd name="T1" fmla="*/ 139 h 139"/>
              <a:gd name="T2" fmla="*/ 0 w 88"/>
              <a:gd name="T3" fmla="*/ 88 h 139"/>
              <a:gd name="T4" fmla="*/ 51 w 88"/>
              <a:gd name="T5" fmla="*/ 0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8" h="139">
                <a:moveTo>
                  <a:pt x="88" y="139"/>
                </a:moveTo>
                <a:lnTo>
                  <a:pt x="0" y="88"/>
                </a:lnTo>
                <a:lnTo>
                  <a:pt x="51" y="0"/>
                </a:lnTo>
              </a:path>
            </a:pathLst>
          </a:custGeom>
          <a:noFill/>
          <a:ln w="28575" cap="flat">
            <a:solidFill>
              <a:srgbClr val="FFFF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1" name="Freeform 8"/>
          <p:cNvSpPr>
            <a:spLocks/>
          </p:cNvSpPr>
          <p:nvPr/>
        </p:nvSpPr>
        <p:spPr bwMode="auto">
          <a:xfrm>
            <a:off x="769654" y="1974542"/>
            <a:ext cx="160338" cy="161925"/>
          </a:xfrm>
          <a:custGeom>
            <a:avLst/>
            <a:gdLst>
              <a:gd name="T0" fmla="*/ 0 w 101"/>
              <a:gd name="T1" fmla="*/ 0 h 102"/>
              <a:gd name="T2" fmla="*/ 101 w 101"/>
              <a:gd name="T3" fmla="*/ 0 h 102"/>
              <a:gd name="T4" fmla="*/ 101 w 101"/>
              <a:gd name="T5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1" h="102">
                <a:moveTo>
                  <a:pt x="0" y="0"/>
                </a:moveTo>
                <a:lnTo>
                  <a:pt x="101" y="0"/>
                </a:lnTo>
                <a:lnTo>
                  <a:pt x="101" y="102"/>
                </a:lnTo>
              </a:path>
            </a:pathLst>
          </a:custGeom>
          <a:noFill/>
          <a:ln w="28575" cap="flat">
            <a:solidFill>
              <a:srgbClr val="FFFF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768066" y="2136467"/>
            <a:ext cx="2068513" cy="9525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774416" y="947429"/>
            <a:ext cx="2062163" cy="1198563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768066" y="947429"/>
            <a:ext cx="6350" cy="1189038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 flipH="1">
            <a:off x="1457041" y="1544329"/>
            <a:ext cx="346075" cy="595313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H="1">
            <a:off x="763304" y="2139642"/>
            <a:ext cx="693738" cy="1189038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798229" y="984735"/>
            <a:ext cx="682625" cy="1192213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763304" y="2145992"/>
            <a:ext cx="2073275" cy="1182688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 flipH="1">
            <a:off x="763304" y="2136467"/>
            <a:ext cx="4763" cy="1192213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grpSp>
        <p:nvGrpSpPr>
          <p:cNvPr id="26" name="Group 28"/>
          <p:cNvGrpSpPr>
            <a:grpSpLocks/>
          </p:cNvGrpSpPr>
          <p:nvPr/>
        </p:nvGrpSpPr>
        <p:grpSpPr bwMode="auto">
          <a:xfrm>
            <a:off x="588679" y="3290579"/>
            <a:ext cx="247650" cy="357188"/>
            <a:chOff x="431" y="2090"/>
            <a:chExt cx="156" cy="225"/>
          </a:xfrm>
        </p:grpSpPr>
        <p:sp>
          <p:nvSpPr>
            <p:cNvPr id="47" name="Oval 25"/>
            <p:cNvSpPr>
              <a:spLocks noChangeArrowheads="1"/>
            </p:cNvSpPr>
            <p:nvPr/>
          </p:nvSpPr>
          <p:spPr bwMode="auto">
            <a:xfrm>
              <a:off x="517" y="2090"/>
              <a:ext cx="48" cy="48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48" name="Oval 26"/>
            <p:cNvSpPr>
              <a:spLocks noChangeArrowheads="1"/>
            </p:cNvSpPr>
            <p:nvPr/>
          </p:nvSpPr>
          <p:spPr bwMode="auto">
            <a:xfrm>
              <a:off x="517" y="2090"/>
              <a:ext cx="48" cy="4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49" name="Rectangle 27"/>
            <p:cNvSpPr>
              <a:spLocks noChangeArrowheads="1"/>
            </p:cNvSpPr>
            <p:nvPr/>
          </p:nvSpPr>
          <p:spPr bwMode="auto">
            <a:xfrm>
              <a:off x="431" y="2123"/>
              <a:ext cx="1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800" b="1" i="1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F</a:t>
              </a:r>
              <a:endParaRPr kumimoji="0" lang="vi-V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7" name="Group 32"/>
          <p:cNvGrpSpPr>
            <a:grpSpLocks/>
          </p:cNvGrpSpPr>
          <p:nvPr/>
        </p:nvGrpSpPr>
        <p:grpSpPr bwMode="auto">
          <a:xfrm>
            <a:off x="1765016" y="1260167"/>
            <a:ext cx="279400" cy="322263"/>
            <a:chOff x="1172" y="811"/>
            <a:chExt cx="176" cy="203"/>
          </a:xfrm>
        </p:grpSpPr>
        <p:sp>
          <p:nvSpPr>
            <p:cNvPr id="44" name="Oval 29"/>
            <p:cNvSpPr>
              <a:spLocks noChangeArrowheads="1"/>
            </p:cNvSpPr>
            <p:nvPr/>
          </p:nvSpPr>
          <p:spPr bwMode="auto">
            <a:xfrm>
              <a:off x="1172" y="967"/>
              <a:ext cx="48" cy="47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45" name="Oval 30"/>
            <p:cNvSpPr>
              <a:spLocks noChangeArrowheads="1"/>
            </p:cNvSpPr>
            <p:nvPr/>
          </p:nvSpPr>
          <p:spPr bwMode="auto">
            <a:xfrm>
              <a:off x="1172" y="967"/>
              <a:ext cx="48" cy="47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46" name="Rectangle 31"/>
            <p:cNvSpPr>
              <a:spLocks noChangeArrowheads="1"/>
            </p:cNvSpPr>
            <p:nvPr/>
          </p:nvSpPr>
          <p:spPr bwMode="auto">
            <a:xfrm>
              <a:off x="1192" y="811"/>
              <a:ext cx="1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8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E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8" name="Group 36"/>
          <p:cNvGrpSpPr>
            <a:grpSpLocks/>
          </p:cNvGrpSpPr>
          <p:nvPr/>
        </p:nvGrpSpPr>
        <p:grpSpPr bwMode="auto">
          <a:xfrm>
            <a:off x="1187166" y="2101542"/>
            <a:ext cx="307975" cy="320675"/>
            <a:chOff x="808" y="1341"/>
            <a:chExt cx="194" cy="202"/>
          </a:xfrm>
        </p:grpSpPr>
        <p:sp>
          <p:nvSpPr>
            <p:cNvPr id="41" name="Oval 33"/>
            <p:cNvSpPr>
              <a:spLocks noChangeArrowheads="1"/>
            </p:cNvSpPr>
            <p:nvPr/>
          </p:nvSpPr>
          <p:spPr bwMode="auto">
            <a:xfrm>
              <a:off x="954" y="1341"/>
              <a:ext cx="48" cy="48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42" name="Oval 34"/>
            <p:cNvSpPr>
              <a:spLocks noChangeArrowheads="1"/>
            </p:cNvSpPr>
            <p:nvPr/>
          </p:nvSpPr>
          <p:spPr bwMode="auto">
            <a:xfrm>
              <a:off x="954" y="1341"/>
              <a:ext cx="48" cy="4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43" name="Rectangle 35"/>
            <p:cNvSpPr>
              <a:spLocks noChangeArrowheads="1"/>
            </p:cNvSpPr>
            <p:nvPr/>
          </p:nvSpPr>
          <p:spPr bwMode="auto">
            <a:xfrm>
              <a:off x="808" y="1351"/>
              <a:ext cx="16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8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D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9" name="Group 40"/>
          <p:cNvGrpSpPr>
            <a:grpSpLocks/>
          </p:cNvGrpSpPr>
          <p:nvPr/>
        </p:nvGrpSpPr>
        <p:grpSpPr bwMode="auto">
          <a:xfrm>
            <a:off x="512479" y="2003117"/>
            <a:ext cx="293688" cy="304800"/>
            <a:chOff x="383" y="1279"/>
            <a:chExt cx="185" cy="192"/>
          </a:xfrm>
        </p:grpSpPr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520" y="1339"/>
              <a:ext cx="48" cy="48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9" name="Oval 38"/>
            <p:cNvSpPr>
              <a:spLocks noChangeArrowheads="1"/>
            </p:cNvSpPr>
            <p:nvPr/>
          </p:nvSpPr>
          <p:spPr bwMode="auto">
            <a:xfrm>
              <a:off x="520" y="1339"/>
              <a:ext cx="48" cy="4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383" y="1279"/>
              <a:ext cx="1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8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0" name="Group 44"/>
          <p:cNvGrpSpPr>
            <a:grpSpLocks/>
          </p:cNvGrpSpPr>
          <p:nvPr/>
        </p:nvGrpSpPr>
        <p:grpSpPr bwMode="auto">
          <a:xfrm>
            <a:off x="2798479" y="2012642"/>
            <a:ext cx="361950" cy="304800"/>
            <a:chOff x="1823" y="1285"/>
            <a:chExt cx="228" cy="192"/>
          </a:xfrm>
        </p:grpSpPr>
        <p:sp>
          <p:nvSpPr>
            <p:cNvPr id="35" name="Oval 41"/>
            <p:cNvSpPr>
              <a:spLocks noChangeArrowheads="1"/>
            </p:cNvSpPr>
            <p:nvPr/>
          </p:nvSpPr>
          <p:spPr bwMode="auto">
            <a:xfrm>
              <a:off x="1823" y="1345"/>
              <a:ext cx="48" cy="47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6" name="Oval 42"/>
            <p:cNvSpPr>
              <a:spLocks noChangeArrowheads="1"/>
            </p:cNvSpPr>
            <p:nvPr/>
          </p:nvSpPr>
          <p:spPr bwMode="auto">
            <a:xfrm>
              <a:off x="1823" y="1345"/>
              <a:ext cx="48" cy="47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7" name="Rectangle 43"/>
            <p:cNvSpPr>
              <a:spLocks noChangeArrowheads="1"/>
            </p:cNvSpPr>
            <p:nvPr/>
          </p:nvSpPr>
          <p:spPr bwMode="auto">
            <a:xfrm>
              <a:off x="1895" y="1285"/>
              <a:ext cx="1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800" b="1" i="1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C</a:t>
              </a:r>
              <a:endParaRPr kumimoji="0" lang="vi-V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1" name="Group 48"/>
          <p:cNvGrpSpPr>
            <a:grpSpLocks/>
          </p:cNvGrpSpPr>
          <p:nvPr/>
        </p:nvGrpSpPr>
        <p:grpSpPr bwMode="auto">
          <a:xfrm>
            <a:off x="606141" y="661679"/>
            <a:ext cx="247650" cy="323850"/>
            <a:chOff x="442" y="434"/>
            <a:chExt cx="156" cy="204"/>
          </a:xfrm>
        </p:grpSpPr>
        <p:sp>
          <p:nvSpPr>
            <p:cNvPr id="32" name="Oval 45"/>
            <p:cNvSpPr>
              <a:spLocks noChangeArrowheads="1"/>
            </p:cNvSpPr>
            <p:nvPr/>
          </p:nvSpPr>
          <p:spPr bwMode="auto">
            <a:xfrm>
              <a:off x="524" y="590"/>
              <a:ext cx="48" cy="48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3" name="Oval 46"/>
            <p:cNvSpPr>
              <a:spLocks noChangeArrowheads="1"/>
            </p:cNvSpPr>
            <p:nvPr/>
          </p:nvSpPr>
          <p:spPr bwMode="auto">
            <a:xfrm>
              <a:off x="524" y="590"/>
              <a:ext cx="48" cy="4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4" name="Rectangle 47"/>
            <p:cNvSpPr>
              <a:spLocks noChangeArrowheads="1"/>
            </p:cNvSpPr>
            <p:nvPr/>
          </p:nvSpPr>
          <p:spPr bwMode="auto">
            <a:xfrm>
              <a:off x="442" y="434"/>
              <a:ext cx="1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8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aphicFrame>
        <p:nvGraphicFramePr>
          <p:cNvPr id="53" name="Object 52"/>
          <p:cNvGraphicFramePr>
            <a:graphicFrameLocks noChangeAspect="1"/>
          </p:cNvGraphicFramePr>
          <p:nvPr>
            <p:extLst/>
          </p:nvPr>
        </p:nvGraphicFramePr>
        <p:xfrm>
          <a:off x="2672829" y="3941502"/>
          <a:ext cx="457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8" name="Equation" r:id="rId4" imgW="457200" imgH="330120" progId="Equation.DSMT4">
                  <p:embed/>
                </p:oleObj>
              </mc:Choice>
              <mc:Fallback>
                <p:oleObj name="Equation" r:id="rId4" imgW="45720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72829" y="3941502"/>
                        <a:ext cx="4572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Rectangle 57"/>
          <p:cNvSpPr/>
          <p:nvPr/>
        </p:nvSpPr>
        <p:spPr>
          <a:xfrm flipH="1">
            <a:off x="3258478" y="250405"/>
            <a:ext cx="52943" cy="64079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5390109" y="20208"/>
            <a:ext cx="891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FF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Giải</a:t>
            </a:r>
            <a:endParaRPr lang="vi-VN" sz="2000" dirty="0">
              <a:solidFill>
                <a:srgbClr val="FFFF00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350700" y="404250"/>
                <a:ext cx="407881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d)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Chứng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minh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BD</m:t>
                    </m:r>
                    <m:r>
                      <a:rPr lang="en-US" sz="20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⊥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FC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en-US" sz="2000" dirty="0" smtClean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endParaRPr lang="vi-VN" sz="2000" dirty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0700" y="404250"/>
                <a:ext cx="4078819" cy="707886"/>
              </a:xfrm>
              <a:prstGeom prst="rect">
                <a:avLst/>
              </a:prstGeom>
              <a:blipFill rotWithShape="0">
                <a:blip r:embed="rId6"/>
                <a:stretch>
                  <a:fillRect l="-1644" t="-431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/>
          <p:cNvSpPr txBox="1"/>
          <p:nvPr/>
        </p:nvSpPr>
        <p:spPr>
          <a:xfrm>
            <a:off x="3392815" y="1149376"/>
            <a:ext cx="40788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noProof="1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endParaRPr lang="en-US" sz="2000" noProof="1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9067005" y="5679"/>
            <a:ext cx="2130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Sơ</a:t>
            </a:r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đồ</a:t>
            </a:r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phân</a:t>
            </a:r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tích</a:t>
            </a:r>
            <a:endParaRPr lang="vi-VN" dirty="0">
              <a:solidFill>
                <a:srgbClr val="FFFF00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9300476" y="358667"/>
                <a:ext cx="16635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d)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B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D</m:t>
                    </m:r>
                    <m:r>
                      <a:rPr lang="en-US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⊥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FC</m:t>
                    </m:r>
                  </m:oMath>
                </a14:m>
                <a:endParaRPr lang="vi-VN" dirty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0476" y="358667"/>
                <a:ext cx="1663580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3297" t="-11667" b="-25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Down Arrow 67"/>
          <p:cNvSpPr/>
          <p:nvPr/>
        </p:nvSpPr>
        <p:spPr>
          <a:xfrm rot="10800000">
            <a:off x="9972211" y="741492"/>
            <a:ext cx="234836" cy="26162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1" name="Line 15"/>
          <p:cNvSpPr>
            <a:spLocks noChangeShapeType="1"/>
          </p:cNvSpPr>
          <p:nvPr/>
        </p:nvSpPr>
        <p:spPr bwMode="auto">
          <a:xfrm flipV="1">
            <a:off x="768066" y="1544329"/>
            <a:ext cx="1035050" cy="592138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3420110" y="784680"/>
                <a:ext cx="5027854" cy="3568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00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Vẽ tia BD cắt CF tại M</a:t>
                </a:r>
              </a:p>
              <a:p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Xét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ΔBMF</m:t>
                    </m:r>
                  </m:oMath>
                </a14:m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và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ΔBMC</m:t>
                    </m:r>
                  </m:oMath>
                </a14:m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có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US" sz="2000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b="0" i="1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BF</m:t>
                              </m:r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BC</m:t>
                              </m:r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en-US" sz="2000" b="0" i="1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cmt</m:t>
                                  </m:r>
                                </m:e>
                              </m:d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sz="2000" b="0" i="1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FBM</m:t>
                                  </m:r>
                                </m:e>
                              </m:acc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2000" b="0" i="1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CBM</m:t>
                                  </m:r>
                                </m:e>
                              </m:acc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en-US" sz="2000" b="0" i="1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cmt</m:t>
                                  </m:r>
                                </m:e>
                              </m:d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BM</m:t>
                              </m:r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: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C</m:t>
                              </m:r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ạ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nh</m:t>
                              </m:r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chung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00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ΔBMF</m:t>
                      </m:r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ΔBMC</m:t>
                      </m:r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ctrlPr>
                            <a:rPr lang="en-US" sz="2000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g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</m:e>
                      </m:d>
                    </m:oMath>
                  </m:oMathPara>
                </a14:m>
                <a:endParaRPr lang="en-US" sz="200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acc>
                        <m:accPr>
                          <m:chr m:val="̂"/>
                          <m:ctrlPr>
                            <a:rPr lang="en-US" sz="2000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BMF</m:t>
                          </m:r>
                        </m:e>
                      </m:acc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000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BMC</m:t>
                          </m:r>
                        </m:e>
                      </m:acc>
                      <m:d>
                        <m:dPr>
                          <m:ctrlPr>
                            <a:rPr lang="en-US" sz="2000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hai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g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ó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ươ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ng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ứ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ng</m:t>
                          </m:r>
                        </m:e>
                      </m:d>
                    </m:oMath>
                  </m:oMathPara>
                </a14:m>
                <a:endParaRPr lang="en-US" sz="2000" b="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Mà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BMF</m:t>
                        </m:r>
                      </m:e>
                    </m:acc>
                    <m: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000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BMC</m:t>
                        </m:r>
                      </m:e>
                    </m:acc>
                    <m: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000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180</m:t>
                        </m:r>
                      </m:e>
                      <m:sup>
                        <m:r>
                          <a:rPr lang="en-US" sz="20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p>
                    </m:sSup>
                    <m: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ctrlPr>
                          <a:rPr lang="en-US" sz="2000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k</m:t>
                        </m:r>
                        <m:r>
                          <a:rPr lang="en-US" sz="20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ề </m:t>
                        </m:r>
                        <m:r>
                          <m:rPr>
                            <m:sty m:val="p"/>
                          </m:rPr>
                          <a:rPr lang="en-US" sz="20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  <m:r>
                          <a:rPr lang="en-US" sz="20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ù</m:t>
                        </m:r>
                      </m:e>
                    </m:d>
                  </m:oMath>
                </a14:m>
                <a:endParaRPr lang="en-US" sz="2000" b="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acc>
                        <m:accPr>
                          <m:chr m:val="̂"/>
                          <m:ctrlPr>
                            <a:rPr lang="en-US" sz="2000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BMF</m:t>
                          </m:r>
                        </m:e>
                      </m:acc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000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BMC</m:t>
                          </m:r>
                        </m:e>
                      </m:acc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90</m:t>
                          </m:r>
                        </m:e>
                        <m:sup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000" b="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BD</m:t>
                      </m:r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⊥</m:t>
                      </m:r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FC</m:t>
                      </m:r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ctrlPr>
                            <a:rPr lang="en-US" sz="2000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đị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nh</m:t>
                          </m:r>
                          <m: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ngh</m:t>
                          </m:r>
                          <m: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ĩ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a</m:t>
                          </m:r>
                        </m:e>
                      </m:d>
                    </m:oMath>
                  </m:oMathPara>
                </a14:m>
                <a:endParaRPr lang="en-US" sz="2000" b="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0110" y="784680"/>
                <a:ext cx="5027854" cy="3568093"/>
              </a:xfrm>
              <a:prstGeom prst="rect">
                <a:avLst/>
              </a:prstGeom>
              <a:blipFill rotWithShape="0">
                <a:blip r:embed="rId8"/>
                <a:stretch>
                  <a:fillRect l="-1212" b="-102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4" name="Picture 1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76468" y="1895990"/>
            <a:ext cx="487802" cy="514292"/>
          </a:xfrm>
          <a:prstGeom prst="rect">
            <a:avLst/>
          </a:prstGeom>
        </p:spPr>
      </p:pic>
      <p:pic>
        <p:nvPicPr>
          <p:cNvPr id="115" name="Picture 1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7987360">
            <a:off x="1416174" y="1544057"/>
            <a:ext cx="487802" cy="514292"/>
          </a:xfrm>
          <a:prstGeom prst="rect">
            <a:avLst/>
          </a:prstGeom>
        </p:spPr>
      </p:pic>
      <p:pic>
        <p:nvPicPr>
          <p:cNvPr id="116" name="Picture 1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6200000">
            <a:off x="531339" y="2334325"/>
            <a:ext cx="487802" cy="514292"/>
          </a:xfrm>
          <a:prstGeom prst="rect">
            <a:avLst/>
          </a:prstGeom>
        </p:spPr>
      </p:pic>
      <p:pic>
        <p:nvPicPr>
          <p:cNvPr id="117" name="Picture 1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2582223">
            <a:off x="1969149" y="1517344"/>
            <a:ext cx="487802" cy="514292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2582223">
            <a:off x="2025922" y="1543985"/>
            <a:ext cx="487802" cy="514292"/>
          </a:xfrm>
          <a:prstGeom prst="rect">
            <a:avLst/>
          </a:prstGeom>
        </p:spPr>
      </p:pic>
      <p:pic>
        <p:nvPicPr>
          <p:cNvPr id="119" name="Picture 1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6200000">
            <a:off x="529688" y="2403020"/>
            <a:ext cx="487802" cy="514292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6200000">
            <a:off x="531398" y="1387033"/>
            <a:ext cx="487802" cy="514292"/>
          </a:xfrm>
          <a:prstGeom prst="rect">
            <a:avLst/>
          </a:prstGeom>
        </p:spPr>
      </p:pic>
      <p:pic>
        <p:nvPicPr>
          <p:cNvPr id="121" name="Picture 1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2820176">
            <a:off x="1037530" y="982654"/>
            <a:ext cx="487802" cy="514292"/>
          </a:xfrm>
          <a:prstGeom prst="rect">
            <a:avLst/>
          </a:prstGeom>
        </p:spPr>
      </p:pic>
      <p:pic>
        <p:nvPicPr>
          <p:cNvPr id="122" name="Picture 1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2567941">
            <a:off x="1131684" y="1041418"/>
            <a:ext cx="487802" cy="514292"/>
          </a:xfrm>
          <a:prstGeom prst="rect">
            <a:avLst/>
          </a:prstGeom>
        </p:spPr>
      </p:pic>
      <p:pic>
        <p:nvPicPr>
          <p:cNvPr id="123" name="Picture 1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6200000">
            <a:off x="529156" y="1247905"/>
            <a:ext cx="487802" cy="514292"/>
          </a:xfrm>
          <a:prstGeom prst="rect">
            <a:avLst/>
          </a:prstGeom>
        </p:spPr>
      </p:pic>
      <p:pic>
        <p:nvPicPr>
          <p:cNvPr id="124" name="Picture 12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2763810">
            <a:off x="1086483" y="1014452"/>
            <a:ext cx="487802" cy="514292"/>
          </a:xfrm>
          <a:prstGeom prst="rect">
            <a:avLst/>
          </a:prstGeom>
        </p:spPr>
      </p:pic>
      <p:pic>
        <p:nvPicPr>
          <p:cNvPr id="125" name="Picture 12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6200000">
            <a:off x="528994" y="1318048"/>
            <a:ext cx="487802" cy="514292"/>
          </a:xfrm>
          <a:prstGeom prst="rect">
            <a:avLst/>
          </a:prstGeom>
        </p:spPr>
      </p:pic>
      <p:sp>
        <p:nvSpPr>
          <p:cNvPr id="96" name="Rectangle 95"/>
          <p:cNvSpPr/>
          <p:nvPr/>
        </p:nvSpPr>
        <p:spPr>
          <a:xfrm>
            <a:off x="7466732" y="5795078"/>
            <a:ext cx="4177966" cy="89202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rgbClr val="FFFF00"/>
                </a:solidFill>
              </a:rPr>
              <a:t>Cách</a:t>
            </a:r>
            <a:r>
              <a:rPr lang="en-US" sz="1600" b="1" dirty="0" smtClean="0">
                <a:solidFill>
                  <a:srgbClr val="FFFF00"/>
                </a:solidFill>
              </a:rPr>
              <a:t> 2: </a:t>
            </a:r>
            <a:r>
              <a:rPr lang="en-US" sz="1600" b="1" dirty="0" err="1" smtClean="0">
                <a:solidFill>
                  <a:srgbClr val="FFFF00"/>
                </a:solidFill>
              </a:rPr>
              <a:t>Sử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dụng</a:t>
            </a:r>
            <a:r>
              <a:rPr lang="en-US" sz="1600" b="1" dirty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quan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hệ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từ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vuông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góc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đến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song </a:t>
            </a:r>
            <a:r>
              <a:rPr lang="en-US" sz="1600" b="1" dirty="0" err="1" smtClean="0">
                <a:solidFill>
                  <a:srgbClr val="FF0000"/>
                </a:solidFill>
              </a:rPr>
              <a:t>song</a:t>
            </a:r>
            <a:endParaRPr lang="vi-VN" sz="1600" b="1" dirty="0">
              <a:solidFill>
                <a:srgbClr val="FF0000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7466732" y="4428103"/>
            <a:ext cx="4177968" cy="103403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rgbClr val="FFFF00"/>
                </a:solidFill>
              </a:rPr>
              <a:t>Cách</a:t>
            </a:r>
            <a:r>
              <a:rPr lang="en-US" sz="1600" b="1" dirty="0" smtClean="0">
                <a:solidFill>
                  <a:srgbClr val="FFFF00"/>
                </a:solidFill>
              </a:rPr>
              <a:t> 1: </a:t>
            </a:r>
            <a:r>
              <a:rPr lang="en-US" sz="1600" b="1" dirty="0" err="1" smtClean="0">
                <a:solidFill>
                  <a:srgbClr val="FFFF00"/>
                </a:solidFill>
              </a:rPr>
              <a:t>Sử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dụng</a:t>
            </a:r>
            <a:r>
              <a:rPr lang="en-US" sz="1600" b="1" dirty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định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nghĩa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hai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đường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thẳng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vuông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góc</a:t>
            </a:r>
            <a:endParaRPr lang="en-US" sz="1600" b="1" dirty="0">
              <a:solidFill>
                <a:srgbClr val="FFFF00"/>
              </a:solidFill>
            </a:endParaRPr>
          </a:p>
          <a:p>
            <a:pPr algn="ctr"/>
            <a:r>
              <a:rPr lang="en-US" sz="1600" b="1" dirty="0" smtClean="0">
                <a:solidFill>
                  <a:srgbClr val="FFFF00"/>
                </a:solidFill>
              </a:rPr>
              <a:t>(</a:t>
            </a:r>
            <a:r>
              <a:rPr lang="en-US" sz="1600" b="1" dirty="0" err="1" smtClean="0">
                <a:solidFill>
                  <a:srgbClr val="FFFF00"/>
                </a:solidFill>
              </a:rPr>
              <a:t>hai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đường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thẳng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đó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cắt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nhau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và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trong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các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góc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tạo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thành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có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một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góc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bằng</a:t>
            </a:r>
            <a:r>
              <a:rPr lang="en-US" sz="1600" b="1" dirty="0" smtClean="0">
                <a:solidFill>
                  <a:srgbClr val="FF0000"/>
                </a:solidFill>
              </a:rPr>
              <a:t> 90 </a:t>
            </a:r>
            <a:r>
              <a:rPr lang="en-US" sz="1600" b="1" dirty="0" err="1" smtClean="0">
                <a:solidFill>
                  <a:srgbClr val="FF0000"/>
                </a:solidFill>
              </a:rPr>
              <a:t>độ</a:t>
            </a:r>
            <a:r>
              <a:rPr lang="en-US" sz="1600" b="1" dirty="0" smtClean="0">
                <a:solidFill>
                  <a:srgbClr val="FFFF00"/>
                </a:solidFill>
              </a:rPr>
              <a:t>)</a:t>
            </a:r>
            <a:endParaRPr lang="vi-VN" sz="1600" b="1" dirty="0">
              <a:solidFill>
                <a:srgbClr val="FFFF0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 rot="15017824">
            <a:off x="6477789" y="4316722"/>
            <a:ext cx="295133" cy="175980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7" name="Down Arrow 126"/>
          <p:cNvSpPr/>
          <p:nvPr/>
        </p:nvSpPr>
        <p:spPr>
          <a:xfrm rot="17231240">
            <a:off x="6353506" y="4938755"/>
            <a:ext cx="255174" cy="1994756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Rectangle 4"/>
          <p:cNvSpPr/>
          <p:nvPr/>
        </p:nvSpPr>
        <p:spPr>
          <a:xfrm>
            <a:off x="4910722" y="4761047"/>
            <a:ext cx="1478943" cy="164908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FF00"/>
                </a:solidFill>
              </a:rPr>
              <a:t>Các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cách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để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chứng</a:t>
            </a:r>
            <a:r>
              <a:rPr lang="en-US" b="1" dirty="0" smtClean="0">
                <a:solidFill>
                  <a:srgbClr val="FFFF00"/>
                </a:solidFill>
              </a:rPr>
              <a:t> minh </a:t>
            </a:r>
            <a:r>
              <a:rPr lang="en-US" b="1" dirty="0" err="1" smtClean="0">
                <a:solidFill>
                  <a:srgbClr val="FFFF00"/>
                </a:solidFill>
              </a:rPr>
              <a:t>hai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đường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thẳng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vuông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góc</a:t>
            </a:r>
            <a:endParaRPr lang="vi-VN" b="1" dirty="0">
              <a:solidFill>
                <a:srgbClr val="FFFF00"/>
              </a:solidFill>
            </a:endParaRPr>
          </a:p>
        </p:txBody>
      </p:sp>
      <p:grpSp>
        <p:nvGrpSpPr>
          <p:cNvPr id="134" name="Group 44"/>
          <p:cNvGrpSpPr>
            <a:grpSpLocks/>
          </p:cNvGrpSpPr>
          <p:nvPr/>
        </p:nvGrpSpPr>
        <p:grpSpPr bwMode="auto">
          <a:xfrm>
            <a:off x="1771575" y="2706076"/>
            <a:ext cx="280988" cy="336550"/>
            <a:chOff x="1823" y="1345"/>
            <a:chExt cx="177" cy="212"/>
          </a:xfrm>
        </p:grpSpPr>
        <p:sp>
          <p:nvSpPr>
            <p:cNvPr id="135" name="Oval 41"/>
            <p:cNvSpPr>
              <a:spLocks noChangeArrowheads="1"/>
            </p:cNvSpPr>
            <p:nvPr/>
          </p:nvSpPr>
          <p:spPr bwMode="auto">
            <a:xfrm>
              <a:off x="1823" y="1345"/>
              <a:ext cx="48" cy="47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36" name="Oval 42"/>
            <p:cNvSpPr>
              <a:spLocks noChangeArrowheads="1"/>
            </p:cNvSpPr>
            <p:nvPr/>
          </p:nvSpPr>
          <p:spPr bwMode="auto">
            <a:xfrm>
              <a:off x="1823" y="1345"/>
              <a:ext cx="48" cy="47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37" name="Rectangle 43"/>
            <p:cNvSpPr>
              <a:spLocks noChangeArrowheads="1"/>
            </p:cNvSpPr>
            <p:nvPr/>
          </p:nvSpPr>
          <p:spPr bwMode="auto">
            <a:xfrm>
              <a:off x="1871" y="1383"/>
              <a:ext cx="12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vi-VN" b="1" i="1" dirty="0">
                  <a:solidFill>
                    <a:srgbClr val="FFFFFF"/>
                  </a:solidFill>
                  <a:latin typeface="Times New Roman" panose="02020603050405020304" pitchFamily="18" charset="0"/>
                </a:rPr>
                <a:t>M</a:t>
              </a:r>
              <a:endParaRPr kumimoji="0" lang="vi-V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TextBox 140"/>
              <p:cNvSpPr txBox="1"/>
              <p:nvPr/>
            </p:nvSpPr>
            <p:spPr>
              <a:xfrm>
                <a:off x="9257839" y="1060941"/>
                <a:ext cx="1663580" cy="3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BMF</m:t>
                          </m:r>
                        </m:e>
                      </m:acc>
                      <m: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90</m:t>
                          </m:r>
                        </m:e>
                        <m:sup>
                          <m:r>
                            <a:rPr lang="en-US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vi-VN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1" name="TextBox 1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7839" y="1060941"/>
                <a:ext cx="1663580" cy="376770"/>
              </a:xfrm>
              <a:prstGeom prst="rect">
                <a:avLst/>
              </a:prstGeom>
              <a:blipFill rotWithShape="0">
                <a:blip r:embed="rId10"/>
                <a:stretch>
                  <a:fillRect r="-1062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" name="Line 14"/>
          <p:cNvSpPr>
            <a:spLocks noChangeShapeType="1"/>
          </p:cNvSpPr>
          <p:nvPr/>
        </p:nvSpPr>
        <p:spPr bwMode="auto">
          <a:xfrm>
            <a:off x="1479012" y="2163619"/>
            <a:ext cx="311622" cy="544252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44" name="Down Arrow 143"/>
          <p:cNvSpPr/>
          <p:nvPr/>
        </p:nvSpPr>
        <p:spPr>
          <a:xfrm rot="10800000">
            <a:off x="9972211" y="1437711"/>
            <a:ext cx="234836" cy="26162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TextBox 144"/>
              <p:cNvSpPr txBox="1"/>
              <p:nvPr/>
            </p:nvSpPr>
            <p:spPr>
              <a:xfrm>
                <a:off x="10017307" y="2117927"/>
                <a:ext cx="2279969" cy="378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BMF</m:t>
                          </m:r>
                        </m:e>
                      </m:acc>
                      <m: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BMC</m:t>
                          </m:r>
                        </m:e>
                      </m:acc>
                      <m: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180</m:t>
                          </m:r>
                        </m:e>
                        <m:sup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vi-VN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5" name="TextBox 1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7307" y="2117927"/>
                <a:ext cx="2279969" cy="378630"/>
              </a:xfrm>
              <a:prstGeom prst="rect">
                <a:avLst/>
              </a:prstGeom>
              <a:blipFill rotWithShape="0">
                <a:blip r:embed="rId11"/>
                <a:stretch>
                  <a:fillRect r="-1604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6" name="Rectangle 145"/>
          <p:cNvSpPr/>
          <p:nvPr/>
        </p:nvSpPr>
        <p:spPr>
          <a:xfrm>
            <a:off x="9001477" y="1684030"/>
            <a:ext cx="2273232" cy="1304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7" name="Down Arrow 146"/>
          <p:cNvSpPr/>
          <p:nvPr/>
        </p:nvSpPr>
        <p:spPr>
          <a:xfrm rot="10800000">
            <a:off x="11039874" y="1819605"/>
            <a:ext cx="234836" cy="26162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TextBox 147"/>
              <p:cNvSpPr txBox="1"/>
              <p:nvPr/>
            </p:nvSpPr>
            <p:spPr>
              <a:xfrm>
                <a:off x="7978910" y="2118348"/>
                <a:ext cx="2279969" cy="3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BMF</m:t>
                          </m:r>
                        </m:e>
                      </m:acc>
                      <m: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BMC</m:t>
                          </m:r>
                        </m:e>
                      </m:acc>
                    </m:oMath>
                  </m:oMathPara>
                </a14:m>
                <a:endParaRPr lang="vi-VN" dirty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8" name="TextBox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8910" y="2118348"/>
                <a:ext cx="2279969" cy="376770"/>
              </a:xfrm>
              <a:prstGeom prst="rect">
                <a:avLst/>
              </a:prstGeom>
              <a:blipFill rotWithShape="0">
                <a:blip r:embed="rId12"/>
                <a:stretch>
                  <a:fillRect r="-3369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9" name="Down Arrow 148"/>
          <p:cNvSpPr/>
          <p:nvPr/>
        </p:nvSpPr>
        <p:spPr>
          <a:xfrm rot="10800000">
            <a:off x="9001477" y="1820026"/>
            <a:ext cx="234836" cy="26162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0" name="Down Arrow 149"/>
          <p:cNvSpPr/>
          <p:nvPr/>
        </p:nvSpPr>
        <p:spPr>
          <a:xfrm rot="10800000">
            <a:off x="9001477" y="2498702"/>
            <a:ext cx="234836" cy="26162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4" name="TextBox 153"/>
              <p:cNvSpPr txBox="1"/>
              <p:nvPr/>
            </p:nvSpPr>
            <p:spPr>
              <a:xfrm>
                <a:off x="7978910" y="2763914"/>
                <a:ext cx="2279969" cy="3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ΔBMF</m:t>
                      </m:r>
                      <m: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ΔBMC</m:t>
                      </m:r>
                    </m:oMath>
                  </m:oMathPara>
                </a14:m>
                <a:endParaRPr lang="vi-VN" dirty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4" name="TextBox 1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8910" y="2763914"/>
                <a:ext cx="2279969" cy="37677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8" name="Down Arrow 157"/>
          <p:cNvSpPr/>
          <p:nvPr/>
        </p:nvSpPr>
        <p:spPr>
          <a:xfrm rot="10800000">
            <a:off x="9008777" y="3037899"/>
            <a:ext cx="234836" cy="26162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9" name="Rectangle 158"/>
          <p:cNvSpPr/>
          <p:nvPr/>
        </p:nvSpPr>
        <p:spPr>
          <a:xfrm>
            <a:off x="7820166" y="3284218"/>
            <a:ext cx="2688609" cy="1304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0" name="Down Arrow 159"/>
          <p:cNvSpPr/>
          <p:nvPr/>
        </p:nvSpPr>
        <p:spPr>
          <a:xfrm rot="10800000">
            <a:off x="10295039" y="3415476"/>
            <a:ext cx="234836" cy="26162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1" name="Down Arrow 160"/>
          <p:cNvSpPr/>
          <p:nvPr/>
        </p:nvSpPr>
        <p:spPr>
          <a:xfrm rot="10800000">
            <a:off x="7807459" y="3407972"/>
            <a:ext cx="234836" cy="26162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2" name="TextBox 161"/>
              <p:cNvSpPr txBox="1"/>
              <p:nvPr/>
            </p:nvSpPr>
            <p:spPr>
              <a:xfrm>
                <a:off x="7429519" y="3650265"/>
                <a:ext cx="4466832" cy="6556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BF</m:t>
                    </m:r>
                    <m: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BC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FBM</m:t>
                        </m:r>
                      </m:e>
                    </m:acc>
                    <m:r>
                      <a:rPr lang="en-US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CBM</m:t>
                        </m:r>
                      </m:e>
                    </m:acc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 BM: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Cạnh</a:t>
                </a:r>
                <a:r>
                  <a:rPr lang="en-U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chung</a:t>
                </a:r>
                <a:endParaRPr lang="en-US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U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(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cmt</a:t>
                </a:r>
                <a:r>
                  <a:rPr lang="en-U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)             (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cmt</a:t>
                </a:r>
                <a:r>
                  <a:rPr lang="en-U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)   </a:t>
                </a:r>
                <a:endParaRPr lang="vi-VN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2" name="TextBox 1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9519" y="3650265"/>
                <a:ext cx="4466832" cy="655629"/>
              </a:xfrm>
              <a:prstGeom prst="rect">
                <a:avLst/>
              </a:prstGeom>
              <a:blipFill rotWithShape="0">
                <a:blip r:embed="rId14"/>
                <a:stretch>
                  <a:fillRect t="-4673" b="-1401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3" name="Down Arrow 162"/>
          <p:cNvSpPr/>
          <p:nvPr/>
        </p:nvSpPr>
        <p:spPr>
          <a:xfrm rot="10800000">
            <a:off x="9008777" y="3408254"/>
            <a:ext cx="234836" cy="26162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6164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96" grpId="0" animBg="1"/>
      <p:bldP spid="97" grpId="0" animBg="1"/>
      <p:bldP spid="6" grpId="0" animBg="1"/>
      <p:bldP spid="127" grpId="0" animBg="1"/>
      <p:bldP spid="5" grpId="0" animBg="1"/>
      <p:bldP spid="141" grpId="0"/>
      <p:bldP spid="143" grpId="0" animBg="1"/>
      <p:bldP spid="144" grpId="0" animBg="1"/>
      <p:bldP spid="145" grpId="0"/>
      <p:bldP spid="146" grpId="0" animBg="1"/>
      <p:bldP spid="147" grpId="0" animBg="1"/>
      <p:bldP spid="148" grpId="0"/>
      <p:bldP spid="149" grpId="0" animBg="1"/>
      <p:bldP spid="150" grpId="0" animBg="1"/>
      <p:bldP spid="154" grpId="0"/>
      <p:bldP spid="158" grpId="0" animBg="1"/>
      <p:bldP spid="159" grpId="0" animBg="1"/>
      <p:bldP spid="160" grpId="0" animBg="1"/>
      <p:bldP spid="161" grpId="0" animBg="1"/>
      <p:bldP spid="162" grpId="0"/>
      <p:bldP spid="16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50809411"/>
                  </p:ext>
                </p:extLst>
              </p:nvPr>
            </p:nvGraphicFramePr>
            <p:xfrm>
              <a:off x="109172" y="3696661"/>
              <a:ext cx="3175778" cy="29260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1722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2634056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</a:tblGrid>
                  <a:tr h="10192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i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GT</a:t>
                          </a:r>
                          <a:endParaRPr lang="en-US" sz="1800" i="0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ΔABC</m:t>
                              </m:r>
                            </m:oMath>
                          </a14:m>
                          <a:r>
                            <a:rPr lang="en-US" sz="1800" b="0" i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vuông</a:t>
                          </a:r>
                          <a:r>
                            <a:rPr lang="en-US" sz="1800" b="0" i="0" baseline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tại A</a:t>
                          </a:r>
                        </a:p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BD</m:t>
                              </m:r>
                            </m:oMath>
                          </a14:m>
                          <a:r>
                            <a:rPr lang="en-US" sz="1800" b="0" i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là</a:t>
                          </a:r>
                          <a:r>
                            <a:rPr lang="en-US" sz="1800" b="0" i="0" baseline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phân giác của</a:t>
                          </a:r>
                          <a:endParaRPr lang="en-US" sz="1800" b="0" i="0" noProof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DE</m:t>
                              </m:r>
                              <m:r>
                                <a:rPr lang="en-US" sz="1800" b="0" i="0" noProof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⊥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BC</m:t>
                              </m:r>
                            </m:oMath>
                          </a14:m>
                          <a:r>
                            <a:rPr lang="en-US" sz="1800" b="0" i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tại</a:t>
                          </a:r>
                          <a:r>
                            <a:rPr lang="en-US" sz="1800" b="0" i="0" baseline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E</a:t>
                          </a:r>
                        </a:p>
                        <a:p>
                          <a:pPr algn="l"/>
                          <a:r>
                            <a:rPr lang="en-US" sz="1800" b="0" i="0" baseline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b) Tia ED cắt tia BA tại F</a:t>
                          </a:r>
                          <a:endParaRPr lang="en-US" sz="1800" b="0" i="0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KL</a:t>
                          </a:r>
                          <a:endParaRPr lang="en-US" sz="1800" b="1" i="0" noProof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indent="-457200" algn="l">
                            <a:buAutoNum type="alphaLcParenR"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ΔABD</m:t>
                              </m:r>
                              <m: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ΔEBD</m:t>
                              </m:r>
                            </m:oMath>
                          </a14:m>
                          <a:endParaRPr lang="en-US" sz="18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457200" indent="-457200" algn="l">
                            <a:buAutoNum type="alphaLcParenR"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AF</m:t>
                              </m:r>
                              <m: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EC</m:t>
                              </m:r>
                            </m:oMath>
                          </a14:m>
                          <a:endParaRPr lang="en-US" sz="18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indent="0" algn="l">
                            <a:buNone/>
                          </a:pPr>
                          <a:r>
                            <a:rPr lang="en-US" sz="1800" b="0" i="0" noProof="1" smtClean="0">
                              <a:solidFill>
                                <a:schemeClr val="bg1"/>
                              </a:solidFill>
                              <a:ea typeface="Cambria Math" panose="02040503050406030204" pitchFamily="18" charset="0"/>
                            </a:rPr>
                            <a:t>        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ΔBFC</m:t>
                              </m:r>
                            </m:oMath>
                          </a14:m>
                          <a:r>
                            <a:rPr lang="en-US" sz="18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cân</a:t>
                          </a:r>
                        </a:p>
                        <a:p>
                          <a:pPr marL="457200" indent="-457200" algn="l">
                            <a:buFont typeface="+mj-lt"/>
                            <a:buAutoNum type="alphaLcParenR" startAt="3"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AE</m:t>
                              </m:r>
                              <m:r>
                                <m:rPr>
                                  <m:lit/>
                                </m:rP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//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FC</m:t>
                              </m:r>
                              <m:r>
                                <a:rPr lang="en-US" sz="18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</m:oMath>
                          </a14:m>
                          <a:endParaRPr lang="en-US" sz="18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457200" indent="-457200" algn="l">
                            <a:buFont typeface="+mj-lt"/>
                            <a:buAutoNum type="alphaLcParenR" startAt="3"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BD</m:t>
                              </m:r>
                              <m:r>
                                <a:rPr lang="en-US" sz="18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⊥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FC</m:t>
                              </m:r>
                              <m:r>
                                <a:rPr lang="en-US" sz="18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</m:oMath>
                          </a14:m>
                          <a:endParaRPr lang="en-US" sz="18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457200" indent="-457200" algn="ctr">
                            <a:buAutoNum type="alphaLcParenR" startAt="3"/>
                          </a:pPr>
                          <a:endParaRPr lang="en-US" sz="1800" i="0" noProof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50809411"/>
                  </p:ext>
                </p:extLst>
              </p:nvPr>
            </p:nvGraphicFramePr>
            <p:xfrm>
              <a:off x="109172" y="3696661"/>
              <a:ext cx="3175778" cy="29260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1722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0"/>
                        </a:ext>
                      </a:extLst>
                    </a:gridCol>
                    <a:gridCol w="2634056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1"/>
                        </a:ext>
                      </a:extLst>
                    </a:gridCol>
                  </a:tblGrid>
                  <a:tr h="11887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i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GT</a:t>
                          </a:r>
                          <a:endParaRPr lang="en-US" sz="1800" i="0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vi-VN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0554" t="-3077" r="-231" b="-1471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0"/>
                      </a:ext>
                    </a:extLst>
                  </a:tr>
                  <a:tr h="17373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KL</a:t>
                          </a:r>
                          <a:endParaRPr lang="en-US" sz="1800" b="1" i="0" noProof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vi-VN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0554" t="-70280" r="-231" b="-3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TextBox 3"/>
          <p:cNvSpPr txBox="1"/>
          <p:nvPr/>
        </p:nvSpPr>
        <p:spPr>
          <a:xfrm>
            <a:off x="172278" y="101017"/>
            <a:ext cx="172540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Bài toán 3. </a:t>
            </a:r>
            <a:endParaRPr lang="en-US" sz="2600" noProof="1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416434" y="575954"/>
            <a:ext cx="2773363" cy="313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1025816" y="1210954"/>
            <a:ext cx="161350" cy="153160"/>
          </a:xfrm>
          <a:custGeom>
            <a:avLst/>
            <a:gdLst>
              <a:gd name="T0" fmla="*/ 53 w 53"/>
              <a:gd name="T1" fmla="*/ 0 h 53"/>
              <a:gd name="T2" fmla="*/ 0 w 53"/>
              <a:gd name="T3" fmla="*/ 53 h 5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3" h="53">
                <a:moveTo>
                  <a:pt x="53" y="0"/>
                </a:moveTo>
                <a:cubicBezTo>
                  <a:pt x="40" y="22"/>
                  <a:pt x="22" y="40"/>
                  <a:pt x="0" y="53"/>
                </a:cubicBezTo>
              </a:path>
            </a:pathLst>
          </a:custGeom>
          <a:noFill/>
          <a:ln w="28575" cap="flat">
            <a:solidFill>
              <a:srgbClr val="FFFF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>
            <a:off x="774416" y="1354602"/>
            <a:ext cx="245050" cy="107177"/>
          </a:xfrm>
          <a:custGeom>
            <a:avLst/>
            <a:gdLst>
              <a:gd name="T0" fmla="*/ 72 w 72"/>
              <a:gd name="T1" fmla="*/ 0 h 19"/>
              <a:gd name="T2" fmla="*/ 0 w 72"/>
              <a:gd name="T3" fmla="*/ 18 h 1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2" h="19">
                <a:moveTo>
                  <a:pt x="72" y="0"/>
                </a:moveTo>
                <a:cubicBezTo>
                  <a:pt x="50" y="12"/>
                  <a:pt x="25" y="19"/>
                  <a:pt x="0" y="18"/>
                </a:cubicBezTo>
              </a:path>
            </a:pathLst>
          </a:custGeom>
          <a:noFill/>
          <a:ln w="28575" cap="flat">
            <a:solidFill>
              <a:srgbClr val="FFFF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1582454" y="1463367"/>
            <a:ext cx="139700" cy="220663"/>
          </a:xfrm>
          <a:custGeom>
            <a:avLst/>
            <a:gdLst>
              <a:gd name="T0" fmla="*/ 88 w 88"/>
              <a:gd name="T1" fmla="*/ 139 h 139"/>
              <a:gd name="T2" fmla="*/ 0 w 88"/>
              <a:gd name="T3" fmla="*/ 88 h 139"/>
              <a:gd name="T4" fmla="*/ 51 w 88"/>
              <a:gd name="T5" fmla="*/ 0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8" h="139">
                <a:moveTo>
                  <a:pt x="88" y="139"/>
                </a:moveTo>
                <a:lnTo>
                  <a:pt x="0" y="88"/>
                </a:lnTo>
                <a:lnTo>
                  <a:pt x="51" y="0"/>
                </a:lnTo>
              </a:path>
            </a:pathLst>
          </a:custGeom>
          <a:noFill/>
          <a:ln w="28575" cap="flat">
            <a:solidFill>
              <a:srgbClr val="FFFF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1" name="Freeform 8"/>
          <p:cNvSpPr>
            <a:spLocks/>
          </p:cNvSpPr>
          <p:nvPr/>
        </p:nvSpPr>
        <p:spPr bwMode="auto">
          <a:xfrm>
            <a:off x="769654" y="1974542"/>
            <a:ext cx="160338" cy="161925"/>
          </a:xfrm>
          <a:custGeom>
            <a:avLst/>
            <a:gdLst>
              <a:gd name="T0" fmla="*/ 0 w 101"/>
              <a:gd name="T1" fmla="*/ 0 h 102"/>
              <a:gd name="T2" fmla="*/ 101 w 101"/>
              <a:gd name="T3" fmla="*/ 0 h 102"/>
              <a:gd name="T4" fmla="*/ 101 w 101"/>
              <a:gd name="T5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1" h="102">
                <a:moveTo>
                  <a:pt x="0" y="0"/>
                </a:moveTo>
                <a:lnTo>
                  <a:pt x="101" y="0"/>
                </a:lnTo>
                <a:lnTo>
                  <a:pt x="101" y="102"/>
                </a:lnTo>
              </a:path>
            </a:pathLst>
          </a:custGeom>
          <a:noFill/>
          <a:ln w="28575" cap="flat">
            <a:solidFill>
              <a:srgbClr val="FFFF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768066" y="2136467"/>
            <a:ext cx="2068513" cy="9525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774416" y="947429"/>
            <a:ext cx="2062163" cy="1198563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768066" y="947429"/>
            <a:ext cx="6350" cy="1189038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 flipH="1">
            <a:off x="1457041" y="1544329"/>
            <a:ext cx="346075" cy="595313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H="1">
            <a:off x="763304" y="2139642"/>
            <a:ext cx="693738" cy="1189038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798229" y="984735"/>
            <a:ext cx="682625" cy="1192213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763304" y="2145992"/>
            <a:ext cx="2073275" cy="1182688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 flipH="1">
            <a:off x="763304" y="2136467"/>
            <a:ext cx="4763" cy="1192213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grpSp>
        <p:nvGrpSpPr>
          <p:cNvPr id="26" name="Group 28"/>
          <p:cNvGrpSpPr>
            <a:grpSpLocks/>
          </p:cNvGrpSpPr>
          <p:nvPr/>
        </p:nvGrpSpPr>
        <p:grpSpPr bwMode="auto">
          <a:xfrm>
            <a:off x="588679" y="3290579"/>
            <a:ext cx="247650" cy="357188"/>
            <a:chOff x="431" y="2090"/>
            <a:chExt cx="156" cy="225"/>
          </a:xfrm>
        </p:grpSpPr>
        <p:sp>
          <p:nvSpPr>
            <p:cNvPr id="47" name="Oval 25"/>
            <p:cNvSpPr>
              <a:spLocks noChangeArrowheads="1"/>
            </p:cNvSpPr>
            <p:nvPr/>
          </p:nvSpPr>
          <p:spPr bwMode="auto">
            <a:xfrm>
              <a:off x="517" y="2090"/>
              <a:ext cx="48" cy="48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48" name="Oval 26"/>
            <p:cNvSpPr>
              <a:spLocks noChangeArrowheads="1"/>
            </p:cNvSpPr>
            <p:nvPr/>
          </p:nvSpPr>
          <p:spPr bwMode="auto">
            <a:xfrm>
              <a:off x="517" y="2090"/>
              <a:ext cx="48" cy="4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49" name="Rectangle 27"/>
            <p:cNvSpPr>
              <a:spLocks noChangeArrowheads="1"/>
            </p:cNvSpPr>
            <p:nvPr/>
          </p:nvSpPr>
          <p:spPr bwMode="auto">
            <a:xfrm>
              <a:off x="431" y="2123"/>
              <a:ext cx="1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800" b="1" i="1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F</a:t>
              </a:r>
              <a:endParaRPr kumimoji="0" lang="vi-V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7" name="Group 32"/>
          <p:cNvGrpSpPr>
            <a:grpSpLocks/>
          </p:cNvGrpSpPr>
          <p:nvPr/>
        </p:nvGrpSpPr>
        <p:grpSpPr bwMode="auto">
          <a:xfrm>
            <a:off x="1765016" y="1260167"/>
            <a:ext cx="279400" cy="322263"/>
            <a:chOff x="1172" y="811"/>
            <a:chExt cx="176" cy="203"/>
          </a:xfrm>
        </p:grpSpPr>
        <p:sp>
          <p:nvSpPr>
            <p:cNvPr id="44" name="Oval 29"/>
            <p:cNvSpPr>
              <a:spLocks noChangeArrowheads="1"/>
            </p:cNvSpPr>
            <p:nvPr/>
          </p:nvSpPr>
          <p:spPr bwMode="auto">
            <a:xfrm>
              <a:off x="1172" y="967"/>
              <a:ext cx="48" cy="47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45" name="Oval 30"/>
            <p:cNvSpPr>
              <a:spLocks noChangeArrowheads="1"/>
            </p:cNvSpPr>
            <p:nvPr/>
          </p:nvSpPr>
          <p:spPr bwMode="auto">
            <a:xfrm>
              <a:off x="1172" y="967"/>
              <a:ext cx="48" cy="47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46" name="Rectangle 31"/>
            <p:cNvSpPr>
              <a:spLocks noChangeArrowheads="1"/>
            </p:cNvSpPr>
            <p:nvPr/>
          </p:nvSpPr>
          <p:spPr bwMode="auto">
            <a:xfrm>
              <a:off x="1192" y="811"/>
              <a:ext cx="1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8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E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8" name="Group 36"/>
          <p:cNvGrpSpPr>
            <a:grpSpLocks/>
          </p:cNvGrpSpPr>
          <p:nvPr/>
        </p:nvGrpSpPr>
        <p:grpSpPr bwMode="auto">
          <a:xfrm>
            <a:off x="1187166" y="2101542"/>
            <a:ext cx="307975" cy="320675"/>
            <a:chOff x="808" y="1341"/>
            <a:chExt cx="194" cy="202"/>
          </a:xfrm>
        </p:grpSpPr>
        <p:sp>
          <p:nvSpPr>
            <p:cNvPr id="41" name="Oval 33"/>
            <p:cNvSpPr>
              <a:spLocks noChangeArrowheads="1"/>
            </p:cNvSpPr>
            <p:nvPr/>
          </p:nvSpPr>
          <p:spPr bwMode="auto">
            <a:xfrm>
              <a:off x="954" y="1341"/>
              <a:ext cx="48" cy="48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42" name="Oval 34"/>
            <p:cNvSpPr>
              <a:spLocks noChangeArrowheads="1"/>
            </p:cNvSpPr>
            <p:nvPr/>
          </p:nvSpPr>
          <p:spPr bwMode="auto">
            <a:xfrm>
              <a:off x="954" y="1341"/>
              <a:ext cx="48" cy="4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43" name="Rectangle 35"/>
            <p:cNvSpPr>
              <a:spLocks noChangeArrowheads="1"/>
            </p:cNvSpPr>
            <p:nvPr/>
          </p:nvSpPr>
          <p:spPr bwMode="auto">
            <a:xfrm>
              <a:off x="808" y="1351"/>
              <a:ext cx="16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8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D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9" name="Group 40"/>
          <p:cNvGrpSpPr>
            <a:grpSpLocks/>
          </p:cNvGrpSpPr>
          <p:nvPr/>
        </p:nvGrpSpPr>
        <p:grpSpPr bwMode="auto">
          <a:xfrm>
            <a:off x="512479" y="2003117"/>
            <a:ext cx="293688" cy="304800"/>
            <a:chOff x="383" y="1279"/>
            <a:chExt cx="185" cy="192"/>
          </a:xfrm>
        </p:grpSpPr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520" y="1339"/>
              <a:ext cx="48" cy="48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9" name="Oval 38"/>
            <p:cNvSpPr>
              <a:spLocks noChangeArrowheads="1"/>
            </p:cNvSpPr>
            <p:nvPr/>
          </p:nvSpPr>
          <p:spPr bwMode="auto">
            <a:xfrm>
              <a:off x="520" y="1339"/>
              <a:ext cx="48" cy="4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383" y="1279"/>
              <a:ext cx="1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8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0" name="Group 44"/>
          <p:cNvGrpSpPr>
            <a:grpSpLocks/>
          </p:cNvGrpSpPr>
          <p:nvPr/>
        </p:nvGrpSpPr>
        <p:grpSpPr bwMode="auto">
          <a:xfrm>
            <a:off x="2798479" y="2012642"/>
            <a:ext cx="361950" cy="304800"/>
            <a:chOff x="1823" y="1285"/>
            <a:chExt cx="228" cy="192"/>
          </a:xfrm>
        </p:grpSpPr>
        <p:sp>
          <p:nvSpPr>
            <p:cNvPr id="35" name="Oval 41"/>
            <p:cNvSpPr>
              <a:spLocks noChangeArrowheads="1"/>
            </p:cNvSpPr>
            <p:nvPr/>
          </p:nvSpPr>
          <p:spPr bwMode="auto">
            <a:xfrm>
              <a:off x="1823" y="1345"/>
              <a:ext cx="48" cy="47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6" name="Oval 42"/>
            <p:cNvSpPr>
              <a:spLocks noChangeArrowheads="1"/>
            </p:cNvSpPr>
            <p:nvPr/>
          </p:nvSpPr>
          <p:spPr bwMode="auto">
            <a:xfrm>
              <a:off x="1823" y="1345"/>
              <a:ext cx="48" cy="47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7" name="Rectangle 43"/>
            <p:cNvSpPr>
              <a:spLocks noChangeArrowheads="1"/>
            </p:cNvSpPr>
            <p:nvPr/>
          </p:nvSpPr>
          <p:spPr bwMode="auto">
            <a:xfrm>
              <a:off x="1895" y="1285"/>
              <a:ext cx="1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800" b="1" i="1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C</a:t>
              </a:r>
              <a:endParaRPr kumimoji="0" lang="vi-V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1" name="Group 48"/>
          <p:cNvGrpSpPr>
            <a:grpSpLocks/>
          </p:cNvGrpSpPr>
          <p:nvPr/>
        </p:nvGrpSpPr>
        <p:grpSpPr bwMode="auto">
          <a:xfrm>
            <a:off x="606141" y="661679"/>
            <a:ext cx="247650" cy="323850"/>
            <a:chOff x="442" y="434"/>
            <a:chExt cx="156" cy="204"/>
          </a:xfrm>
        </p:grpSpPr>
        <p:sp>
          <p:nvSpPr>
            <p:cNvPr id="32" name="Oval 45"/>
            <p:cNvSpPr>
              <a:spLocks noChangeArrowheads="1"/>
            </p:cNvSpPr>
            <p:nvPr/>
          </p:nvSpPr>
          <p:spPr bwMode="auto">
            <a:xfrm>
              <a:off x="524" y="590"/>
              <a:ext cx="48" cy="48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3" name="Oval 46"/>
            <p:cNvSpPr>
              <a:spLocks noChangeArrowheads="1"/>
            </p:cNvSpPr>
            <p:nvPr/>
          </p:nvSpPr>
          <p:spPr bwMode="auto">
            <a:xfrm>
              <a:off x="524" y="590"/>
              <a:ext cx="48" cy="4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4" name="Rectangle 47"/>
            <p:cNvSpPr>
              <a:spLocks noChangeArrowheads="1"/>
            </p:cNvSpPr>
            <p:nvPr/>
          </p:nvSpPr>
          <p:spPr bwMode="auto">
            <a:xfrm>
              <a:off x="442" y="434"/>
              <a:ext cx="1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8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aphicFrame>
        <p:nvGraphicFramePr>
          <p:cNvPr id="53" name="Object 52"/>
          <p:cNvGraphicFramePr>
            <a:graphicFrameLocks noChangeAspect="1"/>
          </p:cNvGraphicFramePr>
          <p:nvPr>
            <p:extLst/>
          </p:nvPr>
        </p:nvGraphicFramePr>
        <p:xfrm>
          <a:off x="2672829" y="3941502"/>
          <a:ext cx="457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2" name="Equation" r:id="rId4" imgW="457200" imgH="330120" progId="Equation.DSMT4">
                  <p:embed/>
                </p:oleObj>
              </mc:Choice>
              <mc:Fallback>
                <p:oleObj name="Equation" r:id="rId4" imgW="45720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72829" y="3941502"/>
                        <a:ext cx="4572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Rectangle 57"/>
          <p:cNvSpPr/>
          <p:nvPr/>
        </p:nvSpPr>
        <p:spPr>
          <a:xfrm flipH="1">
            <a:off x="3258478" y="250405"/>
            <a:ext cx="52943" cy="64079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5390109" y="20208"/>
            <a:ext cx="891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FF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Giải</a:t>
            </a:r>
            <a:endParaRPr lang="vi-VN" sz="2000" dirty="0">
              <a:solidFill>
                <a:srgbClr val="FFFF00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350700" y="404250"/>
                <a:ext cx="407881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d)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Chứng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minh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BD</m:t>
                    </m:r>
                    <m:r>
                      <a:rPr lang="en-US" sz="20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⊥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FC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en-US" sz="2000" dirty="0" smtClean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endParaRPr lang="vi-VN" sz="2000" dirty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0700" y="404250"/>
                <a:ext cx="4078819" cy="707886"/>
              </a:xfrm>
              <a:prstGeom prst="rect">
                <a:avLst/>
              </a:prstGeom>
              <a:blipFill rotWithShape="0">
                <a:blip r:embed="rId6"/>
                <a:stretch>
                  <a:fillRect l="-1644" t="-431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/>
          <p:cNvSpPr txBox="1"/>
          <p:nvPr/>
        </p:nvSpPr>
        <p:spPr>
          <a:xfrm>
            <a:off x="3392815" y="1149376"/>
            <a:ext cx="40788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noProof="1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endParaRPr lang="en-US" sz="2000" noProof="1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382142" y="51262"/>
            <a:ext cx="2130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Sơ</a:t>
            </a:r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đồ</a:t>
            </a:r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phân</a:t>
            </a:r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tích</a:t>
            </a:r>
            <a:endParaRPr lang="vi-VN" dirty="0">
              <a:solidFill>
                <a:srgbClr val="FFFF00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8615613" y="404250"/>
                <a:ext cx="16635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d)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B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D</m:t>
                    </m:r>
                    <m:r>
                      <a:rPr lang="en-US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⊥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FC</m:t>
                    </m:r>
                  </m:oMath>
                </a14:m>
                <a:endParaRPr lang="vi-VN" dirty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5613" y="404250"/>
                <a:ext cx="1663580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2930" t="-9836" b="-2295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Down Arrow 67"/>
          <p:cNvSpPr/>
          <p:nvPr/>
        </p:nvSpPr>
        <p:spPr>
          <a:xfrm rot="10800000">
            <a:off x="9287348" y="787075"/>
            <a:ext cx="234836" cy="26162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1" name="Line 15"/>
          <p:cNvSpPr>
            <a:spLocks noChangeShapeType="1"/>
          </p:cNvSpPr>
          <p:nvPr/>
        </p:nvSpPr>
        <p:spPr bwMode="auto">
          <a:xfrm flipV="1">
            <a:off x="768066" y="1544329"/>
            <a:ext cx="1035050" cy="592138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3420110" y="784680"/>
                <a:ext cx="5027854" cy="3568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0" u="sng" noProof="1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Cách 1</a:t>
                </a:r>
              </a:p>
              <a:p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Vẽ tia BD cắt CF tại M</a:t>
                </a:r>
              </a:p>
              <a:p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Xét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ΔBMF</m:t>
                    </m:r>
                  </m:oMath>
                </a14:m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và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ΔBMC</m:t>
                    </m:r>
                  </m:oMath>
                </a14:m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có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US" sz="2000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b="0" i="1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BF</m:t>
                              </m:r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BC</m:t>
                              </m:r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en-US" sz="2000" b="0" i="1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cmt</m:t>
                                  </m:r>
                                </m:e>
                              </m:d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sz="2000" b="0" i="1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FBM</m:t>
                                  </m:r>
                                </m:e>
                              </m:acc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2000" b="0" i="1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CBM</m:t>
                                  </m:r>
                                </m:e>
                              </m:acc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en-US" sz="2000" b="0" i="1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cmt</m:t>
                                  </m:r>
                                </m:e>
                              </m:d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BM</m:t>
                              </m:r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: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C</m:t>
                              </m:r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ạ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nh</m:t>
                              </m:r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chung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00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ΔBMF</m:t>
                      </m:r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ΔBMC</m:t>
                      </m:r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ctrlPr>
                            <a:rPr lang="en-US" sz="2000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g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</m:e>
                      </m:d>
                    </m:oMath>
                  </m:oMathPara>
                </a14:m>
                <a:endParaRPr lang="en-US" sz="200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acc>
                        <m:accPr>
                          <m:chr m:val="̂"/>
                          <m:ctrlPr>
                            <a:rPr lang="en-US" sz="2000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BMF</m:t>
                          </m:r>
                        </m:e>
                      </m:acc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000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BMC</m:t>
                          </m:r>
                        </m:e>
                      </m:acc>
                      <m:d>
                        <m:dPr>
                          <m:ctrlPr>
                            <a:rPr lang="en-US" sz="2000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hai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g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ó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ươ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ng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ứ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ng</m:t>
                          </m:r>
                        </m:e>
                      </m:d>
                    </m:oMath>
                  </m:oMathPara>
                </a14:m>
                <a:endParaRPr lang="en-US" sz="2000" b="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Mà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BMF</m:t>
                        </m:r>
                      </m:e>
                    </m:acc>
                    <m: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000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BMC</m:t>
                        </m:r>
                      </m:e>
                    </m:acc>
                    <m: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000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180</m:t>
                        </m:r>
                      </m:e>
                      <m:sup>
                        <m:r>
                          <a:rPr lang="en-US" sz="20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p>
                    </m:sSup>
                    <m: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ctrlPr>
                          <a:rPr lang="en-US" sz="2000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k</m:t>
                        </m:r>
                        <m:r>
                          <a:rPr lang="en-US" sz="20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ề </m:t>
                        </m:r>
                        <m:r>
                          <m:rPr>
                            <m:sty m:val="p"/>
                          </m:rPr>
                          <a:rPr lang="en-US" sz="20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  <m:r>
                          <a:rPr lang="en-US" sz="20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ù</m:t>
                        </m:r>
                      </m:e>
                    </m:d>
                  </m:oMath>
                </a14:m>
                <a:endParaRPr lang="en-US" sz="2000" b="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acc>
                        <m:accPr>
                          <m:chr m:val="̂"/>
                          <m:ctrlPr>
                            <a:rPr lang="en-US" sz="2000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BMF</m:t>
                          </m:r>
                        </m:e>
                      </m:acc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000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BMC</m:t>
                          </m:r>
                        </m:e>
                      </m:acc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90</m:t>
                          </m:r>
                        </m:e>
                        <m:sup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000" b="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BD</m:t>
                      </m:r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⊥</m:t>
                      </m:r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FC</m:t>
                      </m:r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ctrlPr>
                            <a:rPr lang="en-US" sz="2000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đị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nh</m:t>
                          </m:r>
                          <m: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ngh</m:t>
                          </m:r>
                          <m: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ĩ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a</m:t>
                          </m:r>
                        </m:e>
                      </m:d>
                    </m:oMath>
                  </m:oMathPara>
                </a14:m>
                <a:endParaRPr lang="en-US" sz="2000" b="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0110" y="784680"/>
                <a:ext cx="5027854" cy="3568093"/>
              </a:xfrm>
              <a:prstGeom prst="rect">
                <a:avLst/>
              </a:prstGeom>
              <a:blipFill rotWithShape="0">
                <a:blip r:embed="rId8"/>
                <a:stretch>
                  <a:fillRect l="-1212" t="-1026" b="-102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4" name="Picture 1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76468" y="1895990"/>
            <a:ext cx="487802" cy="514292"/>
          </a:xfrm>
          <a:prstGeom prst="rect">
            <a:avLst/>
          </a:prstGeom>
        </p:spPr>
      </p:pic>
      <p:pic>
        <p:nvPicPr>
          <p:cNvPr id="115" name="Picture 1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7987360">
            <a:off x="1416174" y="1544057"/>
            <a:ext cx="487802" cy="514292"/>
          </a:xfrm>
          <a:prstGeom prst="rect">
            <a:avLst/>
          </a:prstGeom>
        </p:spPr>
      </p:pic>
      <p:pic>
        <p:nvPicPr>
          <p:cNvPr id="116" name="Picture 1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6200000">
            <a:off x="531339" y="2334325"/>
            <a:ext cx="487802" cy="514292"/>
          </a:xfrm>
          <a:prstGeom prst="rect">
            <a:avLst/>
          </a:prstGeom>
        </p:spPr>
      </p:pic>
      <p:pic>
        <p:nvPicPr>
          <p:cNvPr id="117" name="Picture 1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2582223">
            <a:off x="1969149" y="1517344"/>
            <a:ext cx="487802" cy="514292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2582223">
            <a:off x="2025922" y="1543985"/>
            <a:ext cx="487802" cy="514292"/>
          </a:xfrm>
          <a:prstGeom prst="rect">
            <a:avLst/>
          </a:prstGeom>
        </p:spPr>
      </p:pic>
      <p:pic>
        <p:nvPicPr>
          <p:cNvPr id="119" name="Picture 1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6200000">
            <a:off x="529688" y="2403020"/>
            <a:ext cx="487802" cy="514292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6200000">
            <a:off x="531398" y="1387033"/>
            <a:ext cx="487802" cy="514292"/>
          </a:xfrm>
          <a:prstGeom prst="rect">
            <a:avLst/>
          </a:prstGeom>
        </p:spPr>
      </p:pic>
      <p:pic>
        <p:nvPicPr>
          <p:cNvPr id="121" name="Picture 1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2820176">
            <a:off x="1037530" y="982654"/>
            <a:ext cx="487802" cy="514292"/>
          </a:xfrm>
          <a:prstGeom prst="rect">
            <a:avLst/>
          </a:prstGeom>
        </p:spPr>
      </p:pic>
      <p:pic>
        <p:nvPicPr>
          <p:cNvPr id="122" name="Picture 1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2567941">
            <a:off x="1131684" y="1041418"/>
            <a:ext cx="487802" cy="514292"/>
          </a:xfrm>
          <a:prstGeom prst="rect">
            <a:avLst/>
          </a:prstGeom>
        </p:spPr>
      </p:pic>
      <p:pic>
        <p:nvPicPr>
          <p:cNvPr id="123" name="Picture 1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6200000">
            <a:off x="529156" y="1247905"/>
            <a:ext cx="487802" cy="514292"/>
          </a:xfrm>
          <a:prstGeom prst="rect">
            <a:avLst/>
          </a:prstGeom>
        </p:spPr>
      </p:pic>
      <p:pic>
        <p:nvPicPr>
          <p:cNvPr id="124" name="Picture 12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2763810">
            <a:off x="1086483" y="1014452"/>
            <a:ext cx="487802" cy="514292"/>
          </a:xfrm>
          <a:prstGeom prst="rect">
            <a:avLst/>
          </a:prstGeom>
        </p:spPr>
      </p:pic>
      <p:pic>
        <p:nvPicPr>
          <p:cNvPr id="125" name="Picture 12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6200000">
            <a:off x="528994" y="1318048"/>
            <a:ext cx="487802" cy="514292"/>
          </a:xfrm>
          <a:prstGeom prst="rect">
            <a:avLst/>
          </a:prstGeom>
        </p:spPr>
      </p:pic>
      <p:sp>
        <p:nvSpPr>
          <p:cNvPr id="96" name="Rectangle 95"/>
          <p:cNvSpPr/>
          <p:nvPr/>
        </p:nvSpPr>
        <p:spPr>
          <a:xfrm>
            <a:off x="7466732" y="5795078"/>
            <a:ext cx="4177966" cy="89202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rgbClr val="FFFF00"/>
                </a:solidFill>
              </a:rPr>
              <a:t>Cách</a:t>
            </a:r>
            <a:r>
              <a:rPr lang="en-US" sz="1600" b="1" dirty="0" smtClean="0">
                <a:solidFill>
                  <a:srgbClr val="FFFF00"/>
                </a:solidFill>
              </a:rPr>
              <a:t> 2: </a:t>
            </a:r>
            <a:r>
              <a:rPr lang="en-US" sz="1600" b="1" dirty="0" err="1" smtClean="0">
                <a:solidFill>
                  <a:srgbClr val="FFFF00"/>
                </a:solidFill>
              </a:rPr>
              <a:t>Sử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dụng</a:t>
            </a:r>
            <a:r>
              <a:rPr lang="en-US" sz="1600" b="1" dirty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quan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hệ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từ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vuông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góc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đến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song </a:t>
            </a:r>
            <a:r>
              <a:rPr lang="en-US" sz="1600" b="1" dirty="0" err="1" smtClean="0">
                <a:solidFill>
                  <a:srgbClr val="FF0000"/>
                </a:solidFill>
              </a:rPr>
              <a:t>song</a:t>
            </a:r>
            <a:endParaRPr lang="vi-VN" sz="1600" b="1" dirty="0">
              <a:solidFill>
                <a:srgbClr val="FF0000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7466732" y="4428103"/>
            <a:ext cx="4177968" cy="103403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rgbClr val="FFFF00"/>
                </a:solidFill>
              </a:rPr>
              <a:t>Cách</a:t>
            </a:r>
            <a:r>
              <a:rPr lang="en-US" sz="1600" b="1" dirty="0" smtClean="0">
                <a:solidFill>
                  <a:srgbClr val="FFFF00"/>
                </a:solidFill>
              </a:rPr>
              <a:t> 1: </a:t>
            </a:r>
            <a:r>
              <a:rPr lang="en-US" sz="1600" b="1" dirty="0" err="1" smtClean="0">
                <a:solidFill>
                  <a:srgbClr val="FFFF00"/>
                </a:solidFill>
              </a:rPr>
              <a:t>Sử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dụng</a:t>
            </a:r>
            <a:r>
              <a:rPr lang="en-US" sz="1600" b="1" dirty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định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nghĩa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hai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đường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thẳng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vuông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góc</a:t>
            </a:r>
            <a:endParaRPr lang="en-US" sz="1600" b="1" dirty="0">
              <a:solidFill>
                <a:srgbClr val="FFFF00"/>
              </a:solidFill>
            </a:endParaRPr>
          </a:p>
          <a:p>
            <a:pPr algn="ctr"/>
            <a:r>
              <a:rPr lang="en-US" sz="1600" b="1" dirty="0" smtClean="0">
                <a:solidFill>
                  <a:srgbClr val="FFFF00"/>
                </a:solidFill>
              </a:rPr>
              <a:t>(</a:t>
            </a:r>
            <a:r>
              <a:rPr lang="en-US" sz="1600" b="1" dirty="0" err="1" smtClean="0">
                <a:solidFill>
                  <a:srgbClr val="FFFF00"/>
                </a:solidFill>
              </a:rPr>
              <a:t>hai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đường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thẳng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đó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cắt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nhau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và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trong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các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góc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tạo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thành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có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một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góc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bằng</a:t>
            </a:r>
            <a:r>
              <a:rPr lang="en-US" sz="1600" b="1" dirty="0" smtClean="0">
                <a:solidFill>
                  <a:srgbClr val="FF0000"/>
                </a:solidFill>
              </a:rPr>
              <a:t> 90 </a:t>
            </a:r>
            <a:r>
              <a:rPr lang="en-US" sz="1600" b="1" dirty="0" err="1" smtClean="0">
                <a:solidFill>
                  <a:srgbClr val="FF0000"/>
                </a:solidFill>
              </a:rPr>
              <a:t>độ</a:t>
            </a:r>
            <a:r>
              <a:rPr lang="en-US" sz="1600" b="1" dirty="0" smtClean="0">
                <a:solidFill>
                  <a:srgbClr val="FFFF00"/>
                </a:solidFill>
              </a:rPr>
              <a:t>)</a:t>
            </a:r>
            <a:endParaRPr lang="vi-VN" sz="1600" b="1" dirty="0">
              <a:solidFill>
                <a:srgbClr val="FFFF0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 rot="15017824">
            <a:off x="6477789" y="4316722"/>
            <a:ext cx="295133" cy="175980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7" name="Down Arrow 126"/>
          <p:cNvSpPr/>
          <p:nvPr/>
        </p:nvSpPr>
        <p:spPr>
          <a:xfrm rot="17231240">
            <a:off x="6353506" y="4938755"/>
            <a:ext cx="255174" cy="1994756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Rectangle 4"/>
          <p:cNvSpPr/>
          <p:nvPr/>
        </p:nvSpPr>
        <p:spPr>
          <a:xfrm>
            <a:off x="4910722" y="4761047"/>
            <a:ext cx="1478943" cy="164908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FF00"/>
                </a:solidFill>
              </a:rPr>
              <a:t>Các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cách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để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chứng</a:t>
            </a:r>
            <a:r>
              <a:rPr lang="en-US" b="1" dirty="0" smtClean="0">
                <a:solidFill>
                  <a:srgbClr val="FFFF00"/>
                </a:solidFill>
              </a:rPr>
              <a:t> minh </a:t>
            </a:r>
            <a:r>
              <a:rPr lang="en-US" b="1" dirty="0" err="1" smtClean="0">
                <a:solidFill>
                  <a:srgbClr val="FFFF00"/>
                </a:solidFill>
              </a:rPr>
              <a:t>hai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đường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thẳng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vuông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góc</a:t>
            </a:r>
            <a:endParaRPr lang="vi-VN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TextBox 140"/>
              <p:cNvSpPr txBox="1"/>
              <p:nvPr/>
            </p:nvSpPr>
            <p:spPr>
              <a:xfrm>
                <a:off x="9284457" y="1454039"/>
                <a:ext cx="1663580" cy="3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BD</m:t>
                      </m:r>
                      <m: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⊥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AE</m:t>
                      </m:r>
                    </m:oMath>
                  </m:oMathPara>
                </a14:m>
                <a:endParaRPr lang="vi-VN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1" name="TextBox 1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4457" y="1454039"/>
                <a:ext cx="1663580" cy="37677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4" name="Down Arrow 143"/>
          <p:cNvSpPr/>
          <p:nvPr/>
        </p:nvSpPr>
        <p:spPr>
          <a:xfrm rot="10800000">
            <a:off x="9998829" y="1830809"/>
            <a:ext cx="234836" cy="26162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88" name="Group 44"/>
          <p:cNvGrpSpPr>
            <a:grpSpLocks/>
          </p:cNvGrpSpPr>
          <p:nvPr/>
        </p:nvGrpSpPr>
        <p:grpSpPr bwMode="auto">
          <a:xfrm>
            <a:off x="1242821" y="1490320"/>
            <a:ext cx="200025" cy="384175"/>
            <a:chOff x="1823" y="1150"/>
            <a:chExt cx="126" cy="242"/>
          </a:xfrm>
        </p:grpSpPr>
        <p:sp>
          <p:nvSpPr>
            <p:cNvPr id="90" name="Oval 41"/>
            <p:cNvSpPr>
              <a:spLocks noChangeArrowheads="1"/>
            </p:cNvSpPr>
            <p:nvPr/>
          </p:nvSpPr>
          <p:spPr bwMode="auto">
            <a:xfrm>
              <a:off x="1823" y="1345"/>
              <a:ext cx="48" cy="47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91" name="Oval 42"/>
            <p:cNvSpPr>
              <a:spLocks noChangeArrowheads="1"/>
            </p:cNvSpPr>
            <p:nvPr/>
          </p:nvSpPr>
          <p:spPr bwMode="auto">
            <a:xfrm>
              <a:off x="1823" y="1345"/>
              <a:ext cx="48" cy="47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92" name="Rectangle 43"/>
            <p:cNvSpPr>
              <a:spLocks noChangeArrowheads="1"/>
            </p:cNvSpPr>
            <p:nvPr/>
          </p:nvSpPr>
          <p:spPr bwMode="auto">
            <a:xfrm>
              <a:off x="1844" y="1150"/>
              <a:ext cx="10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vi-VN" b="1" i="1" dirty="0" smtClean="0">
                  <a:solidFill>
                    <a:srgbClr val="FFFFFF"/>
                  </a:solidFill>
                  <a:latin typeface="Times New Roman" panose="02020603050405020304" pitchFamily="18" charset="0"/>
                </a:rPr>
                <a:t>N</a:t>
              </a:r>
              <a:endParaRPr kumimoji="0" lang="vi-V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9284457" y="2114695"/>
                <a:ext cx="1663580" cy="3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BNA</m:t>
                          </m:r>
                        </m:e>
                      </m:acc>
                      <m: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90</m:t>
                          </m:r>
                        </m:e>
                        <m:sup>
                          <m:r>
                            <a:rPr lang="en-US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vi-VN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4457" y="2114695"/>
                <a:ext cx="1663580" cy="376770"/>
              </a:xfrm>
              <a:prstGeom prst="rect">
                <a:avLst/>
              </a:prstGeom>
              <a:blipFill rotWithShape="0">
                <a:blip r:embed="rId11"/>
                <a:stretch>
                  <a:fillRect r="-1062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Down Arrow 93"/>
          <p:cNvSpPr/>
          <p:nvPr/>
        </p:nvSpPr>
        <p:spPr>
          <a:xfrm rot="10800000">
            <a:off x="9998829" y="2491465"/>
            <a:ext cx="234836" cy="26162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10043925" y="3171681"/>
                <a:ext cx="2279969" cy="378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BNA</m:t>
                          </m:r>
                        </m:e>
                      </m:acc>
                      <m: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BNE</m:t>
                          </m:r>
                        </m:e>
                      </m:acc>
                      <m: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180</m:t>
                          </m:r>
                        </m:e>
                        <m:sup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vi-VN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3925" y="3171681"/>
                <a:ext cx="2279969" cy="378630"/>
              </a:xfrm>
              <a:prstGeom prst="rect">
                <a:avLst/>
              </a:prstGeom>
              <a:blipFill rotWithShape="0">
                <a:blip r:embed="rId12"/>
                <a:stretch>
                  <a:fillRect r="-1577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Down Arrow 97"/>
          <p:cNvSpPr/>
          <p:nvPr/>
        </p:nvSpPr>
        <p:spPr>
          <a:xfrm rot="10800000">
            <a:off x="11066492" y="2873359"/>
            <a:ext cx="234836" cy="26162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8005528" y="3172102"/>
                <a:ext cx="2279969" cy="3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BNA</m:t>
                          </m:r>
                        </m:e>
                      </m:acc>
                      <m: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BNE</m:t>
                          </m:r>
                        </m:e>
                      </m:acc>
                    </m:oMath>
                  </m:oMathPara>
                </a14:m>
                <a:endParaRPr lang="vi-VN" dirty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5528" y="3172102"/>
                <a:ext cx="2279969" cy="376770"/>
              </a:xfrm>
              <a:prstGeom prst="rect">
                <a:avLst/>
              </a:prstGeom>
              <a:blipFill rotWithShape="0">
                <a:blip r:embed="rId13"/>
                <a:stretch>
                  <a:fillRect r="-3369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Down Arrow 99"/>
          <p:cNvSpPr/>
          <p:nvPr/>
        </p:nvSpPr>
        <p:spPr>
          <a:xfrm rot="10800000">
            <a:off x="9028095" y="2873780"/>
            <a:ext cx="234836" cy="26162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1" name="Down Arrow 100"/>
          <p:cNvSpPr/>
          <p:nvPr/>
        </p:nvSpPr>
        <p:spPr>
          <a:xfrm rot="10800000">
            <a:off x="9028095" y="3552456"/>
            <a:ext cx="234836" cy="26162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/>
              <p:cNvSpPr txBox="1"/>
              <p:nvPr/>
            </p:nvSpPr>
            <p:spPr>
              <a:xfrm>
                <a:off x="8005528" y="3817668"/>
                <a:ext cx="2279969" cy="3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ΔBNA</m:t>
                      </m:r>
                      <m: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ΔBNE</m:t>
                      </m:r>
                    </m:oMath>
                  </m:oMathPara>
                </a14:m>
                <a:endParaRPr lang="vi-VN" dirty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5528" y="3817668"/>
                <a:ext cx="2279969" cy="37677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" name="Down Arrow 102"/>
          <p:cNvSpPr/>
          <p:nvPr/>
        </p:nvSpPr>
        <p:spPr>
          <a:xfrm rot="10800000">
            <a:off x="9035395" y="4091653"/>
            <a:ext cx="234836" cy="26162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4" name="Rectangle 103"/>
          <p:cNvSpPr/>
          <p:nvPr/>
        </p:nvSpPr>
        <p:spPr>
          <a:xfrm>
            <a:off x="7846784" y="4337972"/>
            <a:ext cx="2688609" cy="1304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5" name="Down Arrow 104"/>
          <p:cNvSpPr/>
          <p:nvPr/>
        </p:nvSpPr>
        <p:spPr>
          <a:xfrm rot="10800000">
            <a:off x="10321657" y="4469230"/>
            <a:ext cx="234836" cy="26162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6" name="Down Arrow 105"/>
          <p:cNvSpPr/>
          <p:nvPr/>
        </p:nvSpPr>
        <p:spPr>
          <a:xfrm rot="10800000">
            <a:off x="7834077" y="4461726"/>
            <a:ext cx="234836" cy="26162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7456137" y="4704019"/>
                <a:ext cx="4466832" cy="6794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BA</m:t>
                    </m:r>
                    <m: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BE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ABN</m:t>
                        </m:r>
                      </m:e>
                    </m:acc>
                    <m:r>
                      <a:rPr lang="en-US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EBN</m:t>
                        </m:r>
                      </m:e>
                    </m:acc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 BN: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Cạnh</a:t>
                </a:r>
                <a:r>
                  <a:rPr lang="en-U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chung</a:t>
                </a:r>
                <a:endParaRPr lang="en-US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U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(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cmt</a:t>
                </a:r>
                <a:r>
                  <a:rPr lang="en-U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)             (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cmt</a:t>
                </a:r>
                <a:r>
                  <a:rPr lang="en-U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)   </a:t>
                </a:r>
                <a:endParaRPr lang="vi-VN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6137" y="4704019"/>
                <a:ext cx="4466832" cy="679481"/>
              </a:xfrm>
              <a:prstGeom prst="rect">
                <a:avLst/>
              </a:prstGeom>
              <a:blipFill rotWithShape="0">
                <a:blip r:embed="rId15"/>
                <a:stretch>
                  <a:fillRect t="-4505" b="-991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" name="Down Arrow 107"/>
          <p:cNvSpPr/>
          <p:nvPr/>
        </p:nvSpPr>
        <p:spPr>
          <a:xfrm rot="10800000">
            <a:off x="9035395" y="4462008"/>
            <a:ext cx="234836" cy="26162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9" name="Rectangle 108"/>
          <p:cNvSpPr/>
          <p:nvPr/>
        </p:nvSpPr>
        <p:spPr>
          <a:xfrm>
            <a:off x="9062092" y="2772654"/>
            <a:ext cx="2188751" cy="1130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0" name="Rectangle 109"/>
          <p:cNvSpPr/>
          <p:nvPr/>
        </p:nvSpPr>
        <p:spPr>
          <a:xfrm>
            <a:off x="8588482" y="1079313"/>
            <a:ext cx="1618565" cy="1316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1" name="Down Arrow 110"/>
          <p:cNvSpPr/>
          <p:nvPr/>
        </p:nvSpPr>
        <p:spPr>
          <a:xfrm rot="10800000">
            <a:off x="9975685" y="1192568"/>
            <a:ext cx="234836" cy="26162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2" name="Down Arrow 111"/>
          <p:cNvSpPr/>
          <p:nvPr/>
        </p:nvSpPr>
        <p:spPr>
          <a:xfrm rot="10800000">
            <a:off x="8581886" y="1208014"/>
            <a:ext cx="234836" cy="26162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/>
              <p:cNvSpPr txBox="1"/>
              <p:nvPr/>
            </p:nvSpPr>
            <p:spPr>
              <a:xfrm>
                <a:off x="7867514" y="1431742"/>
                <a:ext cx="16635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AE</m:t>
                      </m:r>
                      <m:r>
                        <m:rPr>
                          <m:lit/>
                        </m:rP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//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FC</m:t>
                      </m:r>
                    </m:oMath>
                  </m:oMathPara>
                </a14:m>
                <a:endParaRPr lang="en-US" b="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(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cmt</a:t>
                </a:r>
                <a:r>
                  <a:rPr lang="en-U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)</a:t>
                </a:r>
                <a:endParaRPr lang="vi-VN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3" name="TextBox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7514" y="1431742"/>
                <a:ext cx="1663580" cy="646331"/>
              </a:xfrm>
              <a:prstGeom prst="rect">
                <a:avLst/>
              </a:prstGeom>
              <a:blipFill rotWithShape="0">
                <a:blip r:embed="rId16"/>
                <a:stretch>
                  <a:fillRect b="-1320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/>
              <p:cNvSpPr txBox="1"/>
              <p:nvPr/>
            </p:nvSpPr>
            <p:spPr>
              <a:xfrm>
                <a:off x="7760159" y="784680"/>
                <a:ext cx="6047385" cy="44914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0" u="sng" noProof="1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Cách 2</a:t>
                </a:r>
              </a:p>
              <a:p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Gọi giao điểm của BD và AE là N</a:t>
                </a:r>
              </a:p>
              <a:p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Xét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ΔBNA</m:t>
                    </m:r>
                  </m:oMath>
                </a14:m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và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ΔBNE</m:t>
                    </m:r>
                  </m:oMath>
                </a14:m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có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US" sz="2000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b="0" i="1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BA</m:t>
                              </m:r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BE</m:t>
                              </m:r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en-US" sz="2000" b="0" i="1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cmt</m:t>
                                  </m:r>
                                </m:e>
                              </m:d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sz="2000" b="0" i="1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BNA</m:t>
                                  </m:r>
                                </m:e>
                              </m:acc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2000" b="0" i="1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BNE</m:t>
                                  </m:r>
                                </m:e>
                              </m:acc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en-US" sz="2000" b="0" i="1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cmt</m:t>
                                  </m:r>
                                </m:e>
                              </m:d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BN</m:t>
                              </m:r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: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C</m:t>
                              </m:r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ạ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nh</m:t>
                              </m:r>
                              <m: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noProof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chung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00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ΔBNA</m:t>
                      </m:r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ΔBNE</m:t>
                      </m:r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ctrlPr>
                            <a:rPr lang="en-US" sz="2000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g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</m:e>
                      </m:d>
                    </m:oMath>
                  </m:oMathPara>
                </a14:m>
                <a:endParaRPr lang="en-US" sz="200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acc>
                        <m:accPr>
                          <m:chr m:val="̂"/>
                          <m:ctrlPr>
                            <a:rPr lang="en-US" sz="2000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BNA</m:t>
                          </m:r>
                        </m:e>
                      </m:acc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000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BNE</m:t>
                          </m:r>
                        </m:e>
                      </m:acc>
                      <m:d>
                        <m:dPr>
                          <m:ctrlPr>
                            <a:rPr lang="en-US" sz="2000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hai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g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ó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ươ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ng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ứ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ng</m:t>
                          </m:r>
                        </m:e>
                      </m:d>
                    </m:oMath>
                  </m:oMathPara>
                </a14:m>
                <a:endParaRPr lang="en-US" sz="2000" b="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Mà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BNA</m:t>
                        </m:r>
                      </m:e>
                    </m:acc>
                    <m: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000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BNE</m:t>
                        </m:r>
                      </m:e>
                    </m:acc>
                    <m: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000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180</m:t>
                        </m:r>
                      </m:e>
                      <m:sup>
                        <m:r>
                          <a:rPr lang="en-US" sz="20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p>
                    </m:sSup>
                    <m: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ctrlPr>
                          <a:rPr lang="en-US" sz="2000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k</m:t>
                        </m:r>
                        <m:r>
                          <a:rPr lang="en-US" sz="20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ề </m:t>
                        </m:r>
                        <m:r>
                          <m:rPr>
                            <m:sty m:val="p"/>
                          </m:rPr>
                          <a:rPr lang="en-US" sz="20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  <m:r>
                          <a:rPr lang="en-US" sz="20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ù</m:t>
                        </m:r>
                      </m:e>
                    </m:d>
                  </m:oMath>
                </a14:m>
                <a:endParaRPr lang="en-US" sz="2000" b="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acc>
                        <m:accPr>
                          <m:chr m:val="̂"/>
                          <m:ctrlPr>
                            <a:rPr lang="en-US" sz="2000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BNA</m:t>
                          </m:r>
                        </m:e>
                      </m:acc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000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BNE</m:t>
                          </m:r>
                        </m:e>
                      </m:acc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90</m:t>
                          </m:r>
                        </m:e>
                        <m:sup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000" b="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BD</m:t>
                      </m:r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⊥</m:t>
                      </m:r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AE</m:t>
                      </m:r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ctrlPr>
                            <a:rPr lang="en-US" sz="2000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đị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nh</m:t>
                          </m:r>
                          <m: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ngh</m:t>
                          </m:r>
                          <m: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ĩ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a</m:t>
                          </m:r>
                        </m:e>
                      </m:d>
                    </m:oMath>
                  </m:oMathPara>
                </a14:m>
                <a:endParaRPr lang="en-US" sz="2000" b="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Mà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AE</m:t>
                    </m:r>
                    <m:r>
                      <m:rPr>
                        <m:lit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//</m:t>
                    </m:r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FC</m:t>
                    </m:r>
                    <m: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ctrlPr>
                          <a:rPr lang="en-US" sz="2000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cmt</m:t>
                        </m:r>
                      </m:e>
                    </m:d>
                  </m:oMath>
                </a14:m>
                <a:endParaRPr lang="en-US" sz="2000" b="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BD</m:t>
                      </m:r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⊥</m:t>
                      </m:r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FC</m:t>
                      </m:r>
                    </m:oMath>
                  </m:oMathPara>
                </a14:m>
                <a:endParaRPr lang="en-US" sz="2000" b="0" noProof="1" smtClean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noProof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noProof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quan</m:t>
                      </m:r>
                      <m:r>
                        <a:rPr lang="en-US" sz="2000" noProof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noProof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h</m:t>
                      </m:r>
                      <m:r>
                        <a:rPr lang="en-US" sz="2000" noProof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ệ </m:t>
                      </m:r>
                      <m:r>
                        <m:rPr>
                          <m:sty m:val="p"/>
                        </m:rPr>
                        <a:rPr lang="en-US" sz="2000" noProof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t</m:t>
                      </m:r>
                      <m:r>
                        <a:rPr lang="en-US" sz="2000" noProof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ừ </m:t>
                      </m:r>
                      <m:r>
                        <m:rPr>
                          <m:sty m:val="p"/>
                        </m:rPr>
                        <a:rPr lang="en-US" sz="2000" noProof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vu</m:t>
                      </m:r>
                      <m:r>
                        <a:rPr lang="en-US" sz="2000" noProof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ô</m:t>
                      </m:r>
                      <m:r>
                        <m:rPr>
                          <m:sty m:val="p"/>
                        </m:rPr>
                        <a:rPr lang="en-US" sz="2000" noProof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ng</m:t>
                      </m:r>
                      <m:r>
                        <a:rPr lang="en-US" sz="2000" noProof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noProof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g</m:t>
                      </m:r>
                      <m:r>
                        <a:rPr lang="en-US" sz="2000" noProof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ó</m:t>
                      </m:r>
                      <m:r>
                        <m:rPr>
                          <m:sty m:val="p"/>
                        </m:rPr>
                        <a:rPr lang="en-US" sz="2000" noProof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c</m:t>
                      </m:r>
                      <m:r>
                        <a:rPr lang="en-US" sz="2000" noProof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đế</m:t>
                      </m:r>
                      <m:r>
                        <m:rPr>
                          <m:sty m:val="p"/>
                        </m:rPr>
                        <a:rPr lang="en-US" sz="2000" noProof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n</m:t>
                      </m:r>
                      <m:r>
                        <a:rPr lang="en-US" sz="2000" noProof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noProof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song</m:t>
                      </m:r>
                      <m:r>
                        <a:rPr lang="en-US" sz="2000" noProof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noProof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song</m:t>
                      </m:r>
                      <m:r>
                        <a:rPr lang="en-US" sz="2000" b="0" i="0" noProof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sz="2000" noProof="1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0" name="TextBox 1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0159" y="784680"/>
                <a:ext cx="6047385" cy="4491422"/>
              </a:xfrm>
              <a:prstGeom prst="rect">
                <a:avLst/>
              </a:prstGeom>
              <a:blipFill rotWithShape="0">
                <a:blip r:embed="rId17"/>
                <a:stretch>
                  <a:fillRect l="-1109" t="-814" b="-54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1" name="Rectangle 130"/>
          <p:cNvSpPr/>
          <p:nvPr/>
        </p:nvSpPr>
        <p:spPr>
          <a:xfrm flipH="1">
            <a:off x="7462478" y="279135"/>
            <a:ext cx="52943" cy="64079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b="1" dirty="0"/>
          </a:p>
        </p:txBody>
      </p:sp>
    </p:spTree>
    <p:extLst>
      <p:ext uri="{BB962C8B-B14F-4D97-AF65-F5344CB8AC3E}">
        <p14:creationId xmlns:p14="http://schemas.microsoft.com/office/powerpoint/2010/main" val="363683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9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4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5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1000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1000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1000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1000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1000"/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1000"/>
                                        <p:tgtEl>
                                          <p:spTgt spid="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1000" fill="hold"/>
                                        <p:tgtEl>
                                          <p:spTgt spid="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9" dur="1000"/>
                                        <p:tgtEl>
                                          <p:spTgt spid="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0" dur="1000" fill="hold"/>
                                        <p:tgtEl>
                                          <p:spTgt spid="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1000" fill="hold"/>
                                        <p:tgtEl>
                                          <p:spTgt spid="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1000"/>
                                        <p:tgtEl>
                                          <p:spTgt spid="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7" dur="1000" fill="hold"/>
                                        <p:tgtEl>
                                          <p:spTgt spid="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1000" fill="hold"/>
                                        <p:tgtEl>
                                          <p:spTgt spid="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3" dur="1000"/>
                                        <p:tgtEl>
                                          <p:spTgt spid="1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4" dur="1000" fill="hold"/>
                                        <p:tgtEl>
                                          <p:spTgt spid="1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 fill="hold"/>
                                        <p:tgtEl>
                                          <p:spTgt spid="1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0" dur="1000"/>
                                        <p:tgtEl>
                                          <p:spTgt spid="1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1" dur="1000" fill="hold"/>
                                        <p:tgtEl>
                                          <p:spTgt spid="1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 fill="hold"/>
                                        <p:tgtEl>
                                          <p:spTgt spid="1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1000"/>
                                        <p:tgtEl>
                                          <p:spTgt spid="1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8" dur="1000" fill="hold"/>
                                        <p:tgtEl>
                                          <p:spTgt spid="1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1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4" dur="1000"/>
                                        <p:tgtEl>
                                          <p:spTgt spid="1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5" dur="1000" fill="hold"/>
                                        <p:tgtEl>
                                          <p:spTgt spid="1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1000" fill="hold"/>
                                        <p:tgtEl>
                                          <p:spTgt spid="1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  <p:bldP spid="68" grpId="0" animBg="1"/>
      <p:bldP spid="68" grpId="1" animBg="1"/>
      <p:bldP spid="96" grpId="0" animBg="1"/>
      <p:bldP spid="97" grpId="0" animBg="1"/>
      <p:bldP spid="6" grpId="0" animBg="1"/>
      <p:bldP spid="127" grpId="0" animBg="1"/>
      <p:bldP spid="5" grpId="0" animBg="1"/>
      <p:bldP spid="141" grpId="0"/>
      <p:bldP spid="141" grpId="1"/>
      <p:bldP spid="144" grpId="0" animBg="1"/>
      <p:bldP spid="144" grpId="1" animBg="1"/>
      <p:bldP spid="93" grpId="0"/>
      <p:bldP spid="93" grpId="1"/>
      <p:bldP spid="94" grpId="0" animBg="1"/>
      <p:bldP spid="94" grpId="1" animBg="1"/>
      <p:bldP spid="95" grpId="0"/>
      <p:bldP spid="95" grpId="1"/>
      <p:bldP spid="98" grpId="0" animBg="1"/>
      <p:bldP spid="98" grpId="1" animBg="1"/>
      <p:bldP spid="99" grpId="0"/>
      <p:bldP spid="99" grpId="1"/>
      <p:bldP spid="100" grpId="0" animBg="1"/>
      <p:bldP spid="100" grpId="1" animBg="1"/>
      <p:bldP spid="101" grpId="0" animBg="1"/>
      <p:bldP spid="101" grpId="1" animBg="1"/>
      <p:bldP spid="102" grpId="0"/>
      <p:bldP spid="102" grpId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/>
      <p:bldP spid="107" grpId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/>
      <p:bldP spid="113" grpId="1"/>
      <p:bldP spid="13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8904</TotalTime>
  <Words>1258</Words>
  <Application>Microsoft Office PowerPoint</Application>
  <PresentationFormat>Widescreen</PresentationFormat>
  <Paragraphs>339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Microsoft account</cp:lastModifiedBy>
  <cp:revision>320</cp:revision>
  <dcterms:created xsi:type="dcterms:W3CDTF">2020-03-11T10:08:33Z</dcterms:created>
  <dcterms:modified xsi:type="dcterms:W3CDTF">2020-03-28T16:55:33Z</dcterms:modified>
</cp:coreProperties>
</file>